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4" r:id="rId3"/>
    <p:sldId id="276" r:id="rId4"/>
    <p:sldId id="268" r:id="rId5"/>
    <p:sldId id="258" r:id="rId6"/>
    <p:sldId id="259" r:id="rId7"/>
    <p:sldId id="257" r:id="rId8"/>
    <p:sldId id="260" r:id="rId9"/>
    <p:sldId id="261" r:id="rId10"/>
    <p:sldId id="269" r:id="rId11"/>
    <p:sldId id="264" r:id="rId12"/>
    <p:sldId id="265" r:id="rId13"/>
    <p:sldId id="270" r:id="rId14"/>
    <p:sldId id="266" r:id="rId15"/>
    <p:sldId id="271" r:id="rId16"/>
    <p:sldId id="262" r:id="rId17"/>
    <p:sldId id="272" r:id="rId18"/>
    <p:sldId id="277" r:id="rId19"/>
    <p:sldId id="278" r:id="rId20"/>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830" autoAdjust="0"/>
    <p:restoredTop sz="96190" autoAdjust="0"/>
  </p:normalViewPr>
  <p:slideViewPr>
    <p:cSldViewPr>
      <p:cViewPr varScale="1">
        <p:scale>
          <a:sx n="70" d="100"/>
          <a:sy n="70" d="100"/>
        </p:scale>
        <p:origin x="-7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8F2787A-1913-48EC-B0CD-16079A8BD3FE}" type="datetimeFigureOut">
              <a:rPr lang="en-US" smtClean="0"/>
              <a:pPr/>
              <a:t>12/10/2012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22D724-1F79-4114-96E1-64B633005B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2D724-1F79-4114-96E1-64B633005B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2D724-1F79-4114-96E1-64B633005B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2D724-1F79-4114-96E1-64B633005BA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2D724-1F79-4114-96E1-64B633005BA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22D724-1F79-4114-96E1-64B633005BA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22D724-1F79-4114-96E1-64B633005B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22D724-1F79-4114-96E1-64B633005BA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F2787A-1913-48EC-B0CD-16079A8BD3FE}" type="datetimeFigureOut">
              <a:rPr lang="en-US" smtClean="0"/>
              <a:pPr/>
              <a:t>12/10/2012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22D724-1F79-4114-96E1-64B633005B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8F2787A-1913-48EC-B0CD-16079A8BD3FE}" type="datetimeFigureOut">
              <a:rPr lang="en-US" smtClean="0"/>
              <a:pPr/>
              <a:t>12/10/2012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22D724-1F79-4114-96E1-64B633005BA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8F2787A-1913-48EC-B0CD-16079A8BD3FE}" type="datetimeFigureOut">
              <a:rPr lang="en-US" smtClean="0"/>
              <a:pPr/>
              <a:t>12/10/2012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22D724-1F79-4114-96E1-64B633005BA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8F2787A-1913-48EC-B0CD-16079A8BD3FE}" type="datetimeFigureOut">
              <a:rPr lang="en-US" smtClean="0"/>
              <a:pPr/>
              <a:t>12/10/2012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22D724-1F79-4114-96E1-64B633005B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3.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7.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dm.unfccc.int/Projects/projsearch.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066800"/>
            <a:ext cx="6248400" cy="1569660"/>
          </a:xfrm>
          <a:prstGeom prst="rect">
            <a:avLst/>
          </a:prstGeom>
          <a:noFill/>
        </p:spPr>
        <p:txBody>
          <a:bodyPr wrap="square" rtlCol="0">
            <a:spAutoFit/>
          </a:bodyPr>
          <a:lstStyle/>
          <a:p>
            <a:r>
              <a:rPr lang="en-US" sz="3200" dirty="0" smtClean="0">
                <a:solidFill>
                  <a:schemeClr val="accent6">
                    <a:lumMod val="50000"/>
                  </a:schemeClr>
                </a:solidFill>
                <a:latin typeface="Arial Black" pitchFamily="34" charset="0"/>
              </a:rPr>
              <a:t>Energetic Corporation</a:t>
            </a:r>
          </a:p>
          <a:p>
            <a:r>
              <a:rPr lang="en-US" sz="3200" dirty="0" smtClean="0">
                <a:solidFill>
                  <a:schemeClr val="accent6">
                    <a:lumMod val="50000"/>
                  </a:schemeClr>
                </a:solidFill>
                <a:latin typeface="Arial Black" pitchFamily="34" charset="0"/>
              </a:rPr>
              <a:t>Construction</a:t>
            </a:r>
          </a:p>
          <a:p>
            <a:r>
              <a:rPr lang="en-US" sz="3200" dirty="0" smtClean="0">
                <a:solidFill>
                  <a:schemeClr val="accent6">
                    <a:lumMod val="50000"/>
                  </a:schemeClr>
                </a:solidFill>
                <a:latin typeface="Arial Black" pitchFamily="34" charset="0"/>
              </a:rPr>
              <a:t>Tourism  </a:t>
            </a:r>
            <a:endParaRPr lang="en-US" sz="3200" dirty="0">
              <a:solidFill>
                <a:schemeClr val="accent6">
                  <a:lumMod val="50000"/>
                </a:schemeClr>
              </a:solidFill>
              <a:latin typeface="Arial Black" pitchFamily="34" charset="0"/>
            </a:endParaRPr>
          </a:p>
        </p:txBody>
      </p:sp>
      <p:pic>
        <p:nvPicPr>
          <p:cNvPr id="8" name="Picture 2" descr="Hydro_CJSC222[1]"/>
          <p:cNvPicPr>
            <a:picLocks noChangeAspect="1" noChangeArrowheads="1"/>
          </p:cNvPicPr>
          <p:nvPr/>
        </p:nvPicPr>
        <p:blipFill>
          <a:blip r:embed="rId2"/>
          <a:srcRect/>
          <a:stretch>
            <a:fillRect/>
          </a:stretch>
        </p:blipFill>
        <p:spPr bwMode="auto">
          <a:xfrm>
            <a:off x="6400800" y="2057400"/>
            <a:ext cx="2362200" cy="4721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Рисунок 6" descr="G:\Graphic1.jpg"/>
          <p:cNvPicPr/>
          <p:nvPr/>
        </p:nvPicPr>
        <p:blipFill>
          <a:blip r:embed="rId3" cstate="print"/>
          <a:srcRect/>
          <a:stretch>
            <a:fillRect/>
          </a:stretch>
        </p:blipFill>
        <p:spPr bwMode="auto">
          <a:xfrm>
            <a:off x="6324600" y="2667000"/>
            <a:ext cx="2514600" cy="457200"/>
          </a:xfrm>
          <a:prstGeom prst="rect">
            <a:avLst/>
          </a:prstGeom>
          <a:noFill/>
          <a:ln w="9525">
            <a:noFill/>
            <a:miter lim="800000"/>
            <a:headEnd/>
            <a:tailEnd/>
          </a:ln>
        </p:spPr>
      </p:pic>
      <p:pic>
        <p:nvPicPr>
          <p:cNvPr id="10" name="Рисунок 4" descr="G:\voda22.jpg"/>
          <p:cNvPicPr/>
          <p:nvPr/>
        </p:nvPicPr>
        <p:blipFill>
          <a:blip r:embed="rId4" cstate="print"/>
          <a:srcRect/>
          <a:stretch>
            <a:fillRect/>
          </a:stretch>
        </p:blipFill>
        <p:spPr bwMode="auto">
          <a:xfrm>
            <a:off x="8382000" y="3429000"/>
            <a:ext cx="304800" cy="381000"/>
          </a:xfrm>
          <a:prstGeom prst="rect">
            <a:avLst/>
          </a:prstGeom>
          <a:noFill/>
          <a:ln w="9525">
            <a:noFill/>
            <a:miter lim="800000"/>
            <a:headEnd/>
            <a:tailEnd/>
          </a:ln>
        </p:spPr>
      </p:pic>
      <p:sp>
        <p:nvSpPr>
          <p:cNvPr id="11" name="Rectangle 10"/>
          <p:cNvSpPr/>
          <p:nvPr/>
        </p:nvSpPr>
        <p:spPr>
          <a:xfrm>
            <a:off x="6248400" y="3429000"/>
            <a:ext cx="1981200" cy="369332"/>
          </a:xfrm>
          <a:prstGeom prst="rect">
            <a:avLst/>
          </a:prstGeom>
        </p:spPr>
        <p:txBody>
          <a:bodyPr wrap="square">
            <a:spAutoFit/>
          </a:bodyPr>
          <a:lstStyle/>
          <a:p>
            <a:r>
              <a:rPr lang="en-US" dirty="0" smtClean="0">
                <a:solidFill>
                  <a:schemeClr val="bg2">
                    <a:lumMod val="50000"/>
                  </a:schemeClr>
                </a:solidFill>
                <a:latin typeface="Berlin Sans FB Demi" pitchFamily="34" charset="0"/>
              </a:rPr>
              <a:t>     </a:t>
            </a:r>
            <a:r>
              <a:rPr lang="en-US" dirty="0" err="1" smtClean="0">
                <a:solidFill>
                  <a:schemeClr val="bg2">
                    <a:lumMod val="50000"/>
                  </a:schemeClr>
                </a:solidFill>
                <a:latin typeface="Berlin Sans FB Demi" pitchFamily="34" charset="0"/>
              </a:rPr>
              <a:t>Areni</a:t>
            </a:r>
            <a:r>
              <a:rPr lang="en-US" dirty="0" smtClean="0">
                <a:solidFill>
                  <a:schemeClr val="bg2">
                    <a:lumMod val="50000"/>
                  </a:schemeClr>
                </a:solidFill>
                <a:latin typeface="Berlin Sans FB Demi" pitchFamily="34" charset="0"/>
              </a:rPr>
              <a:t> HEK LLC</a:t>
            </a:r>
            <a:endParaRPr lang="en-US" dirty="0">
              <a:solidFill>
                <a:schemeClr val="bg2">
                  <a:lumMod val="50000"/>
                </a:schemeClr>
              </a:solidFill>
              <a:latin typeface="Berlin Sans FB Demi" pitchFamily="34" charset="0"/>
            </a:endParaRPr>
          </a:p>
        </p:txBody>
      </p:sp>
      <p:pic>
        <p:nvPicPr>
          <p:cNvPr id="12" name="Picture 11" descr="blank new.jpg"/>
          <p:cNvPicPr/>
          <p:nvPr/>
        </p:nvPicPr>
        <p:blipFill>
          <a:blip r:embed="rId5" cstate="print"/>
          <a:stretch>
            <a:fillRect/>
          </a:stretch>
        </p:blipFill>
        <p:spPr>
          <a:xfrm>
            <a:off x="6019800" y="3962400"/>
            <a:ext cx="2970170" cy="476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6" descr="G:\Graphic1.jpg"/>
          <p:cNvPicPr/>
          <p:nvPr/>
        </p:nvPicPr>
        <p:blipFill>
          <a:blip r:embed="rId2" cstate="print"/>
          <a:srcRect/>
          <a:stretch>
            <a:fillRect/>
          </a:stretch>
        </p:blipFill>
        <p:spPr bwMode="auto">
          <a:xfrm>
            <a:off x="685800" y="457200"/>
            <a:ext cx="7010400" cy="838200"/>
          </a:xfrm>
          <a:prstGeom prst="rect">
            <a:avLst/>
          </a:prstGeom>
          <a:noFill/>
          <a:ln w="9525">
            <a:noFill/>
            <a:miter lim="800000"/>
            <a:headEnd/>
            <a:tailEnd/>
          </a:ln>
        </p:spPr>
      </p:pic>
      <p:sp>
        <p:nvSpPr>
          <p:cNvPr id="5" name="Rectangle 4"/>
          <p:cNvSpPr/>
          <p:nvPr/>
        </p:nvSpPr>
        <p:spPr>
          <a:xfrm>
            <a:off x="304800" y="2209800"/>
            <a:ext cx="8153400" cy="1200329"/>
          </a:xfrm>
          <a:prstGeom prst="rect">
            <a:avLst/>
          </a:prstGeom>
        </p:spPr>
        <p:txBody>
          <a:bodyPr wrap="square">
            <a:spAutoFit/>
          </a:bodyPr>
          <a:lstStyle/>
          <a:p>
            <a:r>
              <a:rPr lang="en-US" dirty="0">
                <a:latin typeface="Sylfaen" pitchFamily="18" charset="0"/>
              </a:rPr>
              <a:t>Mina-Maya LLC was established in </a:t>
            </a:r>
            <a:r>
              <a:rPr lang="en-US" dirty="0" smtClean="0">
                <a:latin typeface="Sylfaen" pitchFamily="18" charset="0"/>
              </a:rPr>
              <a:t>2008. </a:t>
            </a:r>
          </a:p>
          <a:p>
            <a:r>
              <a:rPr lang="en-US" dirty="0" smtClean="0">
                <a:latin typeface="Sylfaen" pitchFamily="18" charset="0"/>
              </a:rPr>
              <a:t> </a:t>
            </a:r>
          </a:p>
          <a:p>
            <a:r>
              <a:rPr lang="en-US" dirty="0" smtClean="0">
                <a:latin typeface="Sylfaen" pitchFamily="18" charset="0"/>
              </a:rPr>
              <a:t>The main project is </a:t>
            </a:r>
            <a:r>
              <a:rPr lang="en-US" dirty="0" smtClean="0">
                <a:solidFill>
                  <a:srgbClr val="C00000"/>
                </a:solidFill>
                <a:latin typeface="Sylfaen" pitchFamily="18" charset="0"/>
              </a:rPr>
              <a:t>“</a:t>
            </a:r>
            <a:r>
              <a:rPr lang="en-US" dirty="0" err="1" smtClean="0">
                <a:solidFill>
                  <a:srgbClr val="C00000"/>
                </a:solidFill>
                <a:latin typeface="Sylfaen" pitchFamily="18" charset="0"/>
              </a:rPr>
              <a:t>Eghegnadzor</a:t>
            </a:r>
            <a:r>
              <a:rPr lang="en-US" dirty="0">
                <a:solidFill>
                  <a:srgbClr val="C00000"/>
                </a:solidFill>
                <a:latin typeface="Sylfaen" pitchFamily="18" charset="0"/>
              </a:rPr>
              <a:t>” SHPP </a:t>
            </a:r>
            <a:r>
              <a:rPr lang="en-US" dirty="0" smtClean="0">
                <a:solidFill>
                  <a:srgbClr val="C00000"/>
                </a:solidFill>
                <a:latin typeface="Sylfaen" pitchFamily="18" charset="0"/>
              </a:rPr>
              <a:t>project, </a:t>
            </a:r>
            <a:r>
              <a:rPr lang="en-US" dirty="0" smtClean="0">
                <a:latin typeface="Sylfaen" pitchFamily="18" charset="0"/>
              </a:rPr>
              <a:t>a run-of-river hydro power plant sited in </a:t>
            </a:r>
            <a:r>
              <a:rPr lang="en-US" dirty="0" err="1" smtClean="0">
                <a:latin typeface="Sylfaen" pitchFamily="18" charset="0"/>
              </a:rPr>
              <a:t>Yeghegis</a:t>
            </a:r>
            <a:r>
              <a:rPr lang="en-US" dirty="0" smtClean="0">
                <a:latin typeface="Sylfaen" pitchFamily="18" charset="0"/>
              </a:rPr>
              <a:t> </a:t>
            </a:r>
            <a:r>
              <a:rPr lang="en-US" dirty="0" err="1" smtClean="0">
                <a:latin typeface="Sylfaen" pitchFamily="18" charset="0"/>
              </a:rPr>
              <a:t>river,Vayots</a:t>
            </a:r>
            <a:r>
              <a:rPr lang="en-US" dirty="0" smtClean="0">
                <a:latin typeface="Sylfaen" pitchFamily="18" charset="0"/>
              </a:rPr>
              <a:t> </a:t>
            </a:r>
            <a:r>
              <a:rPr lang="en-US" dirty="0" err="1">
                <a:latin typeface="Sylfaen" pitchFamily="18" charset="0"/>
              </a:rPr>
              <a:t>Dzor</a:t>
            </a:r>
            <a:r>
              <a:rPr lang="en-US" dirty="0">
                <a:latin typeface="Sylfaen" pitchFamily="18" charset="0"/>
              </a:rPr>
              <a:t> </a:t>
            </a:r>
            <a:r>
              <a:rPr lang="en-US" dirty="0" err="1">
                <a:latin typeface="Sylfaen" pitchFamily="18" charset="0"/>
              </a:rPr>
              <a:t>marz</a:t>
            </a:r>
            <a:r>
              <a:rPr lang="en-US" dirty="0">
                <a:latin typeface="Sylfaen" pitchFamily="18" charset="0"/>
              </a:rPr>
              <a:t>, </a:t>
            </a:r>
            <a:r>
              <a:rPr lang="en-US" dirty="0" smtClean="0">
                <a:latin typeface="Sylfaen" pitchFamily="18" charset="0"/>
              </a:rPr>
              <a:t>Armenia. </a:t>
            </a:r>
            <a:endParaRPr lang="en-US" dirty="0">
              <a:latin typeface="Sylfaen" pitchFamily="18" charset="0"/>
            </a:endParaRPr>
          </a:p>
        </p:txBody>
      </p:sp>
      <p:pic>
        <p:nvPicPr>
          <p:cNvPr id="6" name="Picture 2" descr="1_18_1302953306"/>
          <p:cNvPicPr>
            <a:picLocks noChangeAspect="1" noChangeArrowheads="1"/>
          </p:cNvPicPr>
          <p:nvPr/>
        </p:nvPicPr>
        <p:blipFill>
          <a:blip r:embed="rId3" cstate="print"/>
          <a:srcRect/>
          <a:stretch>
            <a:fillRect/>
          </a:stretch>
        </p:blipFill>
        <p:spPr bwMode="auto">
          <a:xfrm>
            <a:off x="4823520" y="3886200"/>
            <a:ext cx="4320480" cy="2814786"/>
          </a:xfrm>
          <a:prstGeom prst="rect">
            <a:avLst/>
          </a:prstGeom>
          <a:noFill/>
          <a:ln w="9525">
            <a:noFill/>
            <a:miter lim="800000"/>
            <a:headEnd/>
            <a:tailEnd/>
          </a:ln>
        </p:spPr>
      </p:pic>
      <p:sp>
        <p:nvSpPr>
          <p:cNvPr id="7" name="Rectangle 6"/>
          <p:cNvSpPr/>
          <p:nvPr/>
        </p:nvSpPr>
        <p:spPr>
          <a:xfrm>
            <a:off x="152400" y="4419600"/>
            <a:ext cx="4419600" cy="1200329"/>
          </a:xfrm>
          <a:prstGeom prst="rect">
            <a:avLst/>
          </a:prstGeom>
        </p:spPr>
        <p:txBody>
          <a:bodyPr wrap="square">
            <a:spAutoFit/>
          </a:bodyPr>
          <a:lstStyle/>
          <a:p>
            <a:r>
              <a:rPr lang="en-US" dirty="0" smtClean="0">
                <a:latin typeface="Sylfaen" pitchFamily="18" charset="0"/>
              </a:rPr>
              <a:t>The project has two hydro-electric power plants on the same river with marks of </a:t>
            </a:r>
            <a:r>
              <a:rPr lang="en-US" dirty="0" smtClean="0">
                <a:solidFill>
                  <a:srgbClr val="C00000"/>
                </a:solidFill>
                <a:latin typeface="Sylfaen" pitchFamily="18" charset="0"/>
              </a:rPr>
              <a:t>“</a:t>
            </a:r>
            <a:r>
              <a:rPr lang="en-US" dirty="0" err="1" smtClean="0">
                <a:solidFill>
                  <a:srgbClr val="C00000"/>
                </a:solidFill>
                <a:latin typeface="Sylfaen" pitchFamily="18" charset="0"/>
              </a:rPr>
              <a:t>Eghegnadzor</a:t>
            </a:r>
            <a:r>
              <a:rPr lang="en-US" dirty="0" smtClean="0">
                <a:solidFill>
                  <a:srgbClr val="C00000"/>
                </a:solidFill>
                <a:latin typeface="Sylfaen" pitchFamily="18" charset="0"/>
              </a:rPr>
              <a:t>” </a:t>
            </a:r>
            <a:r>
              <a:rPr lang="en-US" dirty="0" smtClean="0">
                <a:latin typeface="Sylfaen" pitchFamily="18" charset="0"/>
              </a:rPr>
              <a:t>and</a:t>
            </a:r>
            <a:r>
              <a:rPr lang="en-US" dirty="0" smtClean="0">
                <a:solidFill>
                  <a:srgbClr val="C00000"/>
                </a:solidFill>
                <a:latin typeface="Sylfaen" pitchFamily="18" charset="0"/>
              </a:rPr>
              <a:t> “Eghegnadzor-1” </a:t>
            </a:r>
            <a:r>
              <a:rPr lang="en-US" dirty="0" smtClean="0">
                <a:latin typeface="Sylfaen" pitchFamily="18" charset="0"/>
              </a:rPr>
              <a:t>accordingly.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9600" y="609600"/>
            <a:ext cx="4114800" cy="457200"/>
          </a:xfrm>
        </p:spPr>
        <p:txBody>
          <a:bodyPr/>
          <a:lstStyle/>
          <a:p>
            <a:r>
              <a:rPr lang="en-US" sz="2000" dirty="0" smtClean="0"/>
              <a:t>Disposition and power ability</a:t>
            </a:r>
            <a:endParaRPr lang="ru-RU" sz="2000" dirty="0"/>
          </a:p>
        </p:txBody>
      </p:sp>
      <p:sp>
        <p:nvSpPr>
          <p:cNvPr id="3" name="Текст 2"/>
          <p:cNvSpPr>
            <a:spLocks noGrp="1"/>
          </p:cNvSpPr>
          <p:nvPr>
            <p:ph type="body" idx="2"/>
          </p:nvPr>
        </p:nvSpPr>
        <p:spPr>
          <a:xfrm>
            <a:off x="0" y="1752600"/>
            <a:ext cx="3886200" cy="2286000"/>
          </a:xfrm>
        </p:spPr>
        <p:txBody>
          <a:bodyPr>
            <a:normAutofit/>
          </a:bodyPr>
          <a:lstStyle/>
          <a:p>
            <a:pPr algn="l"/>
            <a:r>
              <a:rPr lang="en-US" sz="1800" i="1" dirty="0" smtClean="0">
                <a:latin typeface="Sylfaen" pitchFamily="18" charset="0"/>
              </a:rPr>
              <a:t>Mina-Maya Ltd has received the license of </a:t>
            </a:r>
            <a:r>
              <a:rPr lang="en-US" sz="1800" i="1" dirty="0" err="1" smtClean="0">
                <a:latin typeface="Sylfaen" pitchFamily="18" charset="0"/>
              </a:rPr>
              <a:t>Contruction</a:t>
            </a:r>
            <a:r>
              <a:rPr lang="en-US" sz="1800" i="1" dirty="0" smtClean="0">
                <a:latin typeface="Sylfaen" pitchFamily="18" charset="0"/>
              </a:rPr>
              <a:t> and built </a:t>
            </a:r>
            <a:r>
              <a:rPr lang="en-US" sz="1800" i="1" dirty="0" err="1" smtClean="0">
                <a:latin typeface="Sylfaen" pitchFamily="18" charset="0"/>
              </a:rPr>
              <a:t>Eghegnadzor</a:t>
            </a:r>
            <a:r>
              <a:rPr lang="en-US" sz="1800" i="1" dirty="0" smtClean="0">
                <a:latin typeface="Sylfaen" pitchFamily="18" charset="0"/>
              </a:rPr>
              <a:t> SHPP with  3 </a:t>
            </a:r>
            <a:r>
              <a:rPr lang="en-US" sz="1800" i="1" dirty="0" err="1" smtClean="0">
                <a:latin typeface="Sylfaen" pitchFamily="18" charset="0"/>
              </a:rPr>
              <a:t>Mwt</a:t>
            </a:r>
            <a:r>
              <a:rPr lang="en-US" sz="1800" i="1" dirty="0" smtClean="0">
                <a:latin typeface="Sylfaen" pitchFamily="18" charset="0"/>
              </a:rPr>
              <a:t> installed capacity.</a:t>
            </a:r>
            <a:endParaRPr lang="ru-RU" sz="1800" i="1" dirty="0" smtClean="0">
              <a:latin typeface="Sylfaen" pitchFamily="18" charset="0"/>
            </a:endParaRPr>
          </a:p>
          <a:p>
            <a:endParaRPr lang="ru-RU" dirty="0"/>
          </a:p>
        </p:txBody>
      </p:sp>
      <p:pic>
        <p:nvPicPr>
          <p:cNvPr id="5" name="Рисунок 4" descr="G:\Graphic1.jpg"/>
          <p:cNvPicPr/>
          <p:nvPr/>
        </p:nvPicPr>
        <p:blipFill>
          <a:blip r:embed="rId2" cstate="print"/>
          <a:srcRect/>
          <a:stretch>
            <a:fillRect/>
          </a:stretch>
        </p:blipFill>
        <p:spPr bwMode="auto">
          <a:xfrm>
            <a:off x="152400" y="228600"/>
            <a:ext cx="4191000" cy="762000"/>
          </a:xfrm>
          <a:prstGeom prst="rect">
            <a:avLst/>
          </a:prstGeom>
          <a:noFill/>
          <a:ln w="9525">
            <a:noFill/>
            <a:miter lim="800000"/>
            <a:headEnd/>
            <a:tailEnd/>
          </a:ln>
        </p:spPr>
      </p:pic>
      <p:pic>
        <p:nvPicPr>
          <p:cNvPr id="7" name="Рисунок 6" descr="G:\IMAG0172.JPG"/>
          <p:cNvPicPr/>
          <p:nvPr/>
        </p:nvPicPr>
        <p:blipFill>
          <a:blip r:embed="rId3" cstate="print"/>
          <a:srcRect/>
          <a:stretch>
            <a:fillRect/>
          </a:stretch>
        </p:blipFill>
        <p:spPr bwMode="auto">
          <a:xfrm>
            <a:off x="467544" y="3356992"/>
            <a:ext cx="3672408" cy="3024336"/>
          </a:xfrm>
          <a:prstGeom prst="rect">
            <a:avLst/>
          </a:prstGeom>
          <a:no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4191000" y="1219200"/>
            <a:ext cx="3672408" cy="3024336"/>
          </a:xfrm>
          <a:prstGeom prst="rect">
            <a:avLst/>
          </a:prstGeom>
          <a:noFill/>
          <a:ln w="9525">
            <a:noFill/>
            <a:miter lim="800000"/>
            <a:headEnd/>
            <a:tailEnd/>
          </a:ln>
          <a:effectLst/>
        </p:spPr>
      </p:pic>
      <p:sp>
        <p:nvSpPr>
          <p:cNvPr id="11" name="Содержимое 3"/>
          <p:cNvSpPr txBox="1">
            <a:spLocks/>
          </p:cNvSpPr>
          <p:nvPr/>
        </p:nvSpPr>
        <p:spPr>
          <a:xfrm>
            <a:off x="4419600" y="4572000"/>
            <a:ext cx="4724400" cy="1752600"/>
          </a:xfrm>
          <a:prstGeom prst="rect">
            <a:avLst/>
          </a:prstGeom>
        </p:spPr>
        <p:txBody>
          <a:bodyPr vert="horz">
            <a:normAutofit fontScale="5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300" b="0" i="0" u="none" strike="noStrike" kern="1200" cap="none" spc="0" normalizeH="0" baseline="0" noProof="0" dirty="0" smtClean="0">
                <a:ln>
                  <a:noFill/>
                </a:ln>
                <a:solidFill>
                  <a:schemeClr val="tx1"/>
                </a:solidFill>
                <a:effectLst/>
                <a:uLnTx/>
                <a:uFillTx/>
                <a:latin typeface="Sylfaen" pitchFamily="18" charset="0"/>
              </a:rPr>
              <a:t>In 2010 Mina-Maya acquired </a:t>
            </a:r>
            <a:r>
              <a:rPr kumimoji="0" lang="en-US" sz="3300" b="0" i="0" u="none" strike="noStrike" kern="1200" cap="none" spc="0" normalizeH="0" baseline="0" noProof="0" dirty="0" smtClean="0">
                <a:ln>
                  <a:noFill/>
                </a:ln>
                <a:solidFill>
                  <a:srgbClr val="C00000"/>
                </a:solidFill>
                <a:effectLst/>
                <a:uLnTx/>
                <a:uFillTx/>
                <a:latin typeface="Sylfaen" pitchFamily="18" charset="0"/>
              </a:rPr>
              <a:t>“Eghegnadzor-1 ”Hydro Power Project</a:t>
            </a:r>
            <a:r>
              <a:rPr kumimoji="0" lang="en-US" sz="3300" b="0" i="0" u="none" strike="noStrike" kern="1200" cap="none" spc="0" normalizeH="0" baseline="0" noProof="0" dirty="0" smtClean="0">
                <a:ln>
                  <a:noFill/>
                </a:ln>
                <a:solidFill>
                  <a:schemeClr val="tx1"/>
                </a:solidFill>
                <a:effectLst/>
                <a:uLnTx/>
                <a:uFillTx/>
                <a:latin typeface="Sylfaen" pitchFamily="18" charset="0"/>
              </a:rPr>
              <a:t>, which is a run-of-river hydro power plant sited in </a:t>
            </a:r>
            <a:r>
              <a:rPr kumimoji="0" lang="en-US" sz="3300" b="0" i="0" u="none" strike="noStrike" kern="1200" cap="none" spc="0" normalizeH="0" baseline="0" noProof="0" dirty="0" err="1" smtClean="0">
                <a:ln>
                  <a:noFill/>
                </a:ln>
                <a:solidFill>
                  <a:schemeClr val="tx1"/>
                </a:solidFill>
                <a:effectLst/>
                <a:uLnTx/>
                <a:uFillTx/>
                <a:latin typeface="Sylfaen" pitchFamily="18" charset="0"/>
              </a:rPr>
              <a:t>Yeghegis</a:t>
            </a:r>
            <a:r>
              <a:rPr kumimoji="0" lang="en-US" sz="3300" b="0" i="0" u="none" strike="noStrike" kern="1200" cap="none" spc="0" normalizeH="0" baseline="0" noProof="0" dirty="0" smtClean="0">
                <a:ln>
                  <a:noFill/>
                </a:ln>
                <a:solidFill>
                  <a:schemeClr val="tx1"/>
                </a:solidFill>
                <a:effectLst/>
                <a:uLnTx/>
                <a:uFillTx/>
                <a:latin typeface="Sylfaen" pitchFamily="18" charset="0"/>
              </a:rPr>
              <a:t> river.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ru-RU" sz="3300" b="0" i="0" u="none" strike="noStrike" kern="1200" cap="none" spc="0" normalizeH="0" baseline="0" noProof="0" dirty="0" smtClean="0">
              <a:ln>
                <a:noFill/>
              </a:ln>
              <a:solidFill>
                <a:schemeClr val="tx1"/>
              </a:solidFill>
              <a:effectLst/>
              <a:uLnTx/>
              <a:uFillTx/>
              <a:latin typeface="Sylfae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300" b="0" i="0" u="none" strike="noStrike" kern="1200" cap="none" spc="0" normalizeH="0" baseline="0" noProof="0" dirty="0" smtClean="0">
                <a:ln>
                  <a:noFill/>
                </a:ln>
                <a:solidFill>
                  <a:schemeClr val="tx1"/>
                </a:solidFill>
                <a:effectLst/>
                <a:uLnTx/>
                <a:uFillTx/>
                <a:latin typeface="Sylfaen" pitchFamily="18" charset="0"/>
              </a:rPr>
              <a:t>The project has it’s capacity installed power with 2.5Mwt.</a:t>
            </a:r>
            <a:endParaRPr kumimoji="0" lang="ru-RU" sz="3300" b="0" i="0" u="none" strike="noStrike" kern="1200" cap="none" spc="0" normalizeH="0" baseline="0" noProof="0" dirty="0" smtClean="0">
              <a:ln>
                <a:noFill/>
              </a:ln>
              <a:solidFill>
                <a:schemeClr val="tx1"/>
              </a:solidFill>
              <a:effectLst/>
              <a:uLnTx/>
              <a:uFillTx/>
              <a:latin typeface="Sylfaen" pitchFamily="18"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Graphic1.jpg"/>
          <p:cNvPicPr/>
          <p:nvPr/>
        </p:nvPicPr>
        <p:blipFill>
          <a:blip r:embed="rId2" cstate="print"/>
          <a:srcRect/>
          <a:stretch>
            <a:fillRect/>
          </a:stretch>
        </p:blipFill>
        <p:spPr bwMode="auto">
          <a:xfrm>
            <a:off x="228600" y="228600"/>
            <a:ext cx="4343400" cy="838200"/>
          </a:xfrm>
          <a:prstGeom prst="rect">
            <a:avLst/>
          </a:prstGeom>
          <a:noFill/>
          <a:ln w="9525">
            <a:noFill/>
            <a:miter lim="800000"/>
            <a:headEnd/>
            <a:tailEnd/>
          </a:ln>
        </p:spPr>
      </p:pic>
      <p:pic>
        <p:nvPicPr>
          <p:cNvPr id="1028" name="Picture 4" descr="G:\IMAG0213.JPG"/>
          <p:cNvPicPr>
            <a:picLocks noChangeAspect="1" noChangeArrowheads="1"/>
          </p:cNvPicPr>
          <p:nvPr/>
        </p:nvPicPr>
        <p:blipFill>
          <a:blip r:embed="rId3" cstate="print"/>
          <a:srcRect/>
          <a:stretch>
            <a:fillRect/>
          </a:stretch>
        </p:blipFill>
        <p:spPr bwMode="auto">
          <a:xfrm>
            <a:off x="6040556" y="1066800"/>
            <a:ext cx="2960915" cy="2438400"/>
          </a:xfrm>
          <a:prstGeom prst="rect">
            <a:avLst/>
          </a:prstGeom>
          <a:noFill/>
        </p:spPr>
      </p:pic>
      <p:pic>
        <p:nvPicPr>
          <p:cNvPr id="9" name="Рисунок 8" descr="G:\IMAG0172.JPG"/>
          <p:cNvPicPr/>
          <p:nvPr/>
        </p:nvPicPr>
        <p:blipFill>
          <a:blip r:embed="rId4" cstate="print"/>
          <a:srcRect/>
          <a:stretch>
            <a:fillRect/>
          </a:stretch>
        </p:blipFill>
        <p:spPr bwMode="auto">
          <a:xfrm>
            <a:off x="228600" y="3962400"/>
            <a:ext cx="3200400" cy="2743200"/>
          </a:xfrm>
          <a:prstGeom prst="rect">
            <a:avLst/>
          </a:prstGeom>
          <a:noFill/>
          <a:ln w="9525">
            <a:noFill/>
            <a:miter lim="800000"/>
            <a:headEnd/>
            <a:tailEnd/>
          </a:ln>
        </p:spPr>
      </p:pic>
      <p:pic>
        <p:nvPicPr>
          <p:cNvPr id="11" name="Picture 10" descr="Egegnadzor (glxayin hanguyc).jpg"/>
          <p:cNvPicPr>
            <a:picLocks noChangeAspect="1"/>
          </p:cNvPicPr>
          <p:nvPr/>
        </p:nvPicPr>
        <p:blipFill>
          <a:blip r:embed="rId5" cstate="print"/>
          <a:stretch>
            <a:fillRect/>
          </a:stretch>
        </p:blipFill>
        <p:spPr>
          <a:xfrm>
            <a:off x="76200" y="1295400"/>
            <a:ext cx="3200400" cy="2400300"/>
          </a:xfrm>
          <a:prstGeom prst="rect">
            <a:avLst/>
          </a:prstGeom>
        </p:spPr>
      </p:pic>
      <p:pic>
        <p:nvPicPr>
          <p:cNvPr id="13" name="Picture 12" descr="Egegnadzor-1 (HEK-i shenq).jpg"/>
          <p:cNvPicPr>
            <a:picLocks noChangeAspect="1"/>
          </p:cNvPicPr>
          <p:nvPr/>
        </p:nvPicPr>
        <p:blipFill>
          <a:blip r:embed="rId6" cstate="print"/>
          <a:stretch>
            <a:fillRect/>
          </a:stretch>
        </p:blipFill>
        <p:spPr>
          <a:xfrm>
            <a:off x="4114800" y="3600450"/>
            <a:ext cx="4343400" cy="3257550"/>
          </a:xfrm>
          <a:prstGeom prst="rect">
            <a:avLst/>
          </a:prstGeom>
        </p:spPr>
      </p:pic>
      <p:pic>
        <p:nvPicPr>
          <p:cNvPr id="1026" name="Picture 2" descr="G:\image033.JPG"/>
          <p:cNvPicPr>
            <a:picLocks noChangeAspect="1" noChangeArrowheads="1"/>
          </p:cNvPicPr>
          <p:nvPr/>
        </p:nvPicPr>
        <p:blipFill>
          <a:blip r:embed="rId7" cstate="print"/>
          <a:srcRect/>
          <a:stretch>
            <a:fillRect/>
          </a:stretch>
        </p:blipFill>
        <p:spPr bwMode="auto">
          <a:xfrm>
            <a:off x="3276600" y="1752600"/>
            <a:ext cx="2943523" cy="220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8534400" cy="1446550"/>
          </a:xfrm>
          <a:prstGeom prst="rect">
            <a:avLst/>
          </a:prstGeom>
        </p:spPr>
        <p:txBody>
          <a:bodyPr wrap="square">
            <a:spAutoFit/>
          </a:bodyPr>
          <a:lstStyle/>
          <a:p>
            <a:r>
              <a:rPr lang="en-US" sz="1400" dirty="0">
                <a:latin typeface="Sylfaen" pitchFamily="18" charset="0"/>
              </a:rPr>
              <a:t>In 2011 </a:t>
            </a:r>
            <a:r>
              <a:rPr lang="en-US" sz="1400" dirty="0" smtClean="0">
                <a:solidFill>
                  <a:schemeClr val="bg2">
                    <a:lumMod val="25000"/>
                  </a:schemeClr>
                </a:solidFill>
                <a:latin typeface="Sylfaen" pitchFamily="18" charset="0"/>
              </a:rPr>
              <a:t>“</a:t>
            </a:r>
            <a:r>
              <a:rPr lang="en-US" sz="1400" dirty="0" err="1" smtClean="0">
                <a:solidFill>
                  <a:schemeClr val="bg2">
                    <a:lumMod val="25000"/>
                  </a:schemeClr>
                </a:solidFill>
                <a:latin typeface="Sylfaen" pitchFamily="18" charset="0"/>
              </a:rPr>
              <a:t>Areni</a:t>
            </a:r>
            <a:r>
              <a:rPr lang="en-US" sz="1400" dirty="0" smtClean="0">
                <a:solidFill>
                  <a:schemeClr val="bg2">
                    <a:lumMod val="25000"/>
                  </a:schemeClr>
                </a:solidFill>
                <a:latin typeface="Sylfaen" pitchFamily="18" charset="0"/>
              </a:rPr>
              <a:t> </a:t>
            </a:r>
            <a:r>
              <a:rPr lang="en-US" sz="1400" dirty="0">
                <a:solidFill>
                  <a:schemeClr val="bg2">
                    <a:lumMod val="25000"/>
                  </a:schemeClr>
                </a:solidFill>
                <a:latin typeface="Sylfaen" pitchFamily="18" charset="0"/>
              </a:rPr>
              <a:t>HEK LLC” </a:t>
            </a:r>
            <a:r>
              <a:rPr lang="en-US" sz="1400" dirty="0">
                <a:latin typeface="Sylfaen" pitchFamily="18" charset="0"/>
              </a:rPr>
              <a:t>was established for the purpose of implementation </a:t>
            </a:r>
            <a:r>
              <a:rPr lang="en-US" sz="1400" dirty="0">
                <a:solidFill>
                  <a:srgbClr val="C00000"/>
                </a:solidFill>
                <a:latin typeface="Sylfaen" pitchFamily="18" charset="0"/>
              </a:rPr>
              <a:t>“</a:t>
            </a:r>
            <a:r>
              <a:rPr lang="en-US" sz="1400" dirty="0" err="1">
                <a:solidFill>
                  <a:srgbClr val="C00000"/>
                </a:solidFill>
                <a:latin typeface="Sylfaen" pitchFamily="18" charset="0"/>
              </a:rPr>
              <a:t>Areni</a:t>
            </a:r>
            <a:r>
              <a:rPr lang="en-US" sz="1400" dirty="0">
                <a:solidFill>
                  <a:srgbClr val="C00000"/>
                </a:solidFill>
                <a:latin typeface="Sylfaen" pitchFamily="18" charset="0"/>
              </a:rPr>
              <a:t>” Small hydro power plant</a:t>
            </a:r>
            <a:r>
              <a:rPr lang="en-US" sz="1400" dirty="0">
                <a:latin typeface="Sylfaen" pitchFamily="18" charset="0"/>
              </a:rPr>
              <a:t>, </a:t>
            </a:r>
            <a:r>
              <a:rPr lang="en-US" sz="1400" dirty="0" smtClean="0">
                <a:latin typeface="Sylfaen" pitchFamily="18" charset="0"/>
              </a:rPr>
              <a:t>a run-of-river hydro power plant sited in </a:t>
            </a:r>
            <a:r>
              <a:rPr lang="en-US" sz="1400" dirty="0" err="1" smtClean="0">
                <a:latin typeface="Sylfaen" pitchFamily="18" charset="0"/>
              </a:rPr>
              <a:t>Arpa</a:t>
            </a:r>
            <a:r>
              <a:rPr lang="en-US" sz="1400" dirty="0" smtClean="0">
                <a:latin typeface="Sylfaen" pitchFamily="18" charset="0"/>
              </a:rPr>
              <a:t> river, </a:t>
            </a:r>
            <a:r>
              <a:rPr lang="en-US" sz="1400" dirty="0" err="1" smtClean="0">
                <a:latin typeface="Sylfaen" pitchFamily="18" charset="0"/>
              </a:rPr>
              <a:t>Vayots</a:t>
            </a:r>
            <a:r>
              <a:rPr lang="en-US" sz="1400" dirty="0" smtClean="0">
                <a:latin typeface="Sylfaen" pitchFamily="18" charset="0"/>
              </a:rPr>
              <a:t> </a:t>
            </a:r>
            <a:r>
              <a:rPr lang="en-US" sz="1400" dirty="0" err="1">
                <a:latin typeface="Sylfaen" pitchFamily="18" charset="0"/>
              </a:rPr>
              <a:t>Dzor</a:t>
            </a:r>
            <a:r>
              <a:rPr lang="en-US" sz="1400" dirty="0">
                <a:latin typeface="Sylfaen" pitchFamily="18" charset="0"/>
              </a:rPr>
              <a:t> </a:t>
            </a:r>
            <a:r>
              <a:rPr lang="en-US" sz="1400" dirty="0" err="1" smtClean="0">
                <a:latin typeface="Sylfaen" pitchFamily="18" charset="0"/>
              </a:rPr>
              <a:t>marz</a:t>
            </a:r>
            <a:r>
              <a:rPr lang="en-US" sz="1400" dirty="0" smtClean="0">
                <a:latin typeface="Sylfaen" pitchFamily="18" charset="0"/>
              </a:rPr>
              <a:t>. </a:t>
            </a:r>
          </a:p>
          <a:p>
            <a:r>
              <a:rPr lang="en-US" sz="1400" dirty="0" err="1" smtClean="0">
                <a:latin typeface="Sylfaen" pitchFamily="18" charset="0"/>
              </a:rPr>
              <a:t>Areni</a:t>
            </a:r>
            <a:r>
              <a:rPr lang="en-US" sz="1400" dirty="0" smtClean="0">
                <a:latin typeface="Sylfaen" pitchFamily="18" charset="0"/>
              </a:rPr>
              <a:t> SHPP </a:t>
            </a:r>
            <a:r>
              <a:rPr lang="en-US" sz="1400" dirty="0">
                <a:latin typeface="Sylfaen" pitchFamily="18" charset="0"/>
              </a:rPr>
              <a:t>is </a:t>
            </a:r>
            <a:r>
              <a:rPr lang="en-US" sz="1400" dirty="0" err="1">
                <a:latin typeface="Sylfaen" pitchFamily="18" charset="0"/>
              </a:rPr>
              <a:t>exploitating</a:t>
            </a:r>
            <a:r>
              <a:rPr lang="en-US" sz="1400" dirty="0">
                <a:latin typeface="Sylfaen" pitchFamily="18" charset="0"/>
              </a:rPr>
              <a:t> with 2 </a:t>
            </a:r>
            <a:r>
              <a:rPr lang="en-US" sz="1400" dirty="0" err="1">
                <a:latin typeface="Sylfaen" pitchFamily="18" charset="0"/>
              </a:rPr>
              <a:t>Mwt</a:t>
            </a:r>
            <a:r>
              <a:rPr lang="en-US" sz="1400" dirty="0">
                <a:latin typeface="Sylfaen" pitchFamily="18" charset="0"/>
              </a:rPr>
              <a:t> capacity</a:t>
            </a:r>
            <a:r>
              <a:rPr lang="en-US" sz="1400" dirty="0" smtClean="0">
                <a:latin typeface="Sylfaen" pitchFamily="18" charset="0"/>
              </a:rPr>
              <a:t>. It is situated under the church  below sheer cliff in quite inaccessible area. </a:t>
            </a:r>
          </a:p>
          <a:p>
            <a:endParaRPr lang="ru-RU" sz="1400" dirty="0">
              <a:latin typeface="Sylfaen" pitchFamily="18" charset="0"/>
            </a:endParaRPr>
          </a:p>
          <a:p>
            <a:endParaRPr lang="ru-RU" dirty="0"/>
          </a:p>
        </p:txBody>
      </p:sp>
      <p:sp>
        <p:nvSpPr>
          <p:cNvPr id="6" name="Rectangle 5"/>
          <p:cNvSpPr/>
          <p:nvPr/>
        </p:nvSpPr>
        <p:spPr>
          <a:xfrm>
            <a:off x="609600" y="457200"/>
            <a:ext cx="2209800" cy="400110"/>
          </a:xfrm>
          <a:prstGeom prst="rect">
            <a:avLst/>
          </a:prstGeom>
        </p:spPr>
        <p:txBody>
          <a:bodyPr wrap="square">
            <a:spAutoFit/>
          </a:bodyPr>
          <a:lstStyle/>
          <a:p>
            <a:r>
              <a:rPr lang="en-US" sz="2000" dirty="0" err="1" smtClean="0">
                <a:solidFill>
                  <a:schemeClr val="bg2">
                    <a:lumMod val="50000"/>
                  </a:schemeClr>
                </a:solidFill>
                <a:latin typeface="Berlin Sans FB Demi" pitchFamily="34" charset="0"/>
              </a:rPr>
              <a:t>Areni</a:t>
            </a:r>
            <a:r>
              <a:rPr lang="en-US" sz="2000" dirty="0" smtClean="0">
                <a:solidFill>
                  <a:schemeClr val="bg2">
                    <a:lumMod val="50000"/>
                  </a:schemeClr>
                </a:solidFill>
                <a:latin typeface="Berlin Sans FB Demi" pitchFamily="34" charset="0"/>
              </a:rPr>
              <a:t> HEK LLC</a:t>
            </a:r>
            <a:endParaRPr lang="en-US" sz="2000" dirty="0">
              <a:solidFill>
                <a:schemeClr val="bg2">
                  <a:lumMod val="50000"/>
                </a:schemeClr>
              </a:solidFill>
              <a:latin typeface="Berlin Sans FB Demi" pitchFamily="34" charset="0"/>
            </a:endParaRPr>
          </a:p>
        </p:txBody>
      </p:sp>
      <p:pic>
        <p:nvPicPr>
          <p:cNvPr id="7" name="Рисунок 4" descr="G:\voda22.jpg"/>
          <p:cNvPicPr/>
          <p:nvPr/>
        </p:nvPicPr>
        <p:blipFill>
          <a:blip r:embed="rId2" cstate="print"/>
          <a:srcRect/>
          <a:stretch>
            <a:fillRect/>
          </a:stretch>
        </p:blipFill>
        <p:spPr bwMode="auto">
          <a:xfrm>
            <a:off x="2971800" y="457200"/>
            <a:ext cx="648072" cy="576064"/>
          </a:xfrm>
          <a:prstGeom prst="rect">
            <a:avLst/>
          </a:prstGeom>
          <a:noFill/>
          <a:ln w="9525">
            <a:noFill/>
            <a:miter lim="800000"/>
            <a:headEnd/>
            <a:tailEnd/>
          </a:ln>
        </p:spPr>
      </p:pic>
      <p:pic>
        <p:nvPicPr>
          <p:cNvPr id="8" name="Picture 7" descr="Areni (glxayin hanguyc).jpg"/>
          <p:cNvPicPr>
            <a:picLocks noChangeAspect="1"/>
          </p:cNvPicPr>
          <p:nvPr/>
        </p:nvPicPr>
        <p:blipFill>
          <a:blip r:embed="rId3" cstate="print"/>
          <a:stretch>
            <a:fillRect/>
          </a:stretch>
        </p:blipFill>
        <p:spPr>
          <a:xfrm>
            <a:off x="4419600" y="1905000"/>
            <a:ext cx="4114800" cy="3086100"/>
          </a:xfrm>
          <a:prstGeom prst="rect">
            <a:avLst/>
          </a:prstGeom>
        </p:spPr>
      </p:pic>
      <p:pic>
        <p:nvPicPr>
          <p:cNvPr id="12" name="Picture 11" descr="Areni (turbinner).jpg"/>
          <p:cNvPicPr>
            <a:picLocks noChangeAspect="1"/>
          </p:cNvPicPr>
          <p:nvPr/>
        </p:nvPicPr>
        <p:blipFill>
          <a:blip r:embed="rId4" cstate="print"/>
          <a:stretch>
            <a:fillRect/>
          </a:stretch>
        </p:blipFill>
        <p:spPr>
          <a:xfrm>
            <a:off x="2667000" y="4114800"/>
            <a:ext cx="3352800" cy="2514600"/>
          </a:xfrm>
          <a:prstGeom prst="rect">
            <a:avLst/>
          </a:prstGeom>
        </p:spPr>
      </p:pic>
      <p:pic>
        <p:nvPicPr>
          <p:cNvPr id="13" name="Picture 12" descr="Areni-4.jpg"/>
          <p:cNvPicPr>
            <a:picLocks noChangeAspect="1"/>
          </p:cNvPicPr>
          <p:nvPr/>
        </p:nvPicPr>
        <p:blipFill>
          <a:blip r:embed="rId5" cstate="print"/>
          <a:stretch>
            <a:fillRect/>
          </a:stretch>
        </p:blipFill>
        <p:spPr>
          <a:xfrm>
            <a:off x="0" y="2057400"/>
            <a:ext cx="3962400" cy="2971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0" y="304800"/>
            <a:ext cx="2317576" cy="533400"/>
          </a:xfrm>
        </p:spPr>
        <p:txBody>
          <a:bodyPr/>
          <a:lstStyle/>
          <a:p>
            <a:pPr algn="l"/>
            <a:r>
              <a:rPr lang="en-US" sz="2000" dirty="0" smtClean="0"/>
              <a:t>  </a:t>
            </a:r>
            <a:br>
              <a:rPr lang="en-US" sz="2000" dirty="0" smtClean="0"/>
            </a:br>
            <a:endParaRPr lang="ru-RU" dirty="0"/>
          </a:p>
        </p:txBody>
      </p:sp>
      <p:pic>
        <p:nvPicPr>
          <p:cNvPr id="8" name="Picture 4" descr="F:\26.04.2012\26.04.153.JPG"/>
          <p:cNvPicPr>
            <a:picLocks noChangeAspect="1" noChangeArrowheads="1"/>
          </p:cNvPicPr>
          <p:nvPr/>
        </p:nvPicPr>
        <p:blipFill>
          <a:blip r:embed="rId2" cstate="print"/>
          <a:srcRect/>
          <a:stretch>
            <a:fillRect/>
          </a:stretch>
        </p:blipFill>
        <p:spPr bwMode="auto">
          <a:xfrm>
            <a:off x="5105400" y="1524000"/>
            <a:ext cx="2942986" cy="1752600"/>
          </a:xfrm>
          <a:prstGeom prst="rect">
            <a:avLst/>
          </a:prstGeom>
          <a:noFill/>
        </p:spPr>
      </p:pic>
      <p:pic>
        <p:nvPicPr>
          <p:cNvPr id="11" name="Рисунок 4" descr="G:\voda22.jpg"/>
          <p:cNvPicPr/>
          <p:nvPr/>
        </p:nvPicPr>
        <p:blipFill>
          <a:blip r:embed="rId3" cstate="print"/>
          <a:srcRect/>
          <a:stretch>
            <a:fillRect/>
          </a:stretch>
        </p:blipFill>
        <p:spPr bwMode="auto">
          <a:xfrm>
            <a:off x="7391400" y="228600"/>
            <a:ext cx="648072" cy="576064"/>
          </a:xfrm>
          <a:prstGeom prst="rect">
            <a:avLst/>
          </a:prstGeom>
          <a:noFill/>
          <a:ln w="9525">
            <a:noFill/>
            <a:miter lim="800000"/>
            <a:headEnd/>
            <a:tailEnd/>
          </a:ln>
        </p:spPr>
      </p:pic>
      <p:sp>
        <p:nvSpPr>
          <p:cNvPr id="15" name="Rectangle 14"/>
          <p:cNvSpPr/>
          <p:nvPr/>
        </p:nvSpPr>
        <p:spPr>
          <a:xfrm>
            <a:off x="5029200" y="381000"/>
            <a:ext cx="2362200" cy="400110"/>
          </a:xfrm>
          <a:prstGeom prst="rect">
            <a:avLst/>
          </a:prstGeom>
        </p:spPr>
        <p:txBody>
          <a:bodyPr wrap="square">
            <a:spAutoFit/>
          </a:bodyPr>
          <a:lstStyle/>
          <a:p>
            <a:r>
              <a:rPr lang="en-US" sz="2000" dirty="0" err="1" smtClean="0">
                <a:solidFill>
                  <a:schemeClr val="bg2">
                    <a:lumMod val="50000"/>
                  </a:schemeClr>
                </a:solidFill>
                <a:latin typeface="Berlin Sans FB Demi" pitchFamily="34" charset="0"/>
              </a:rPr>
              <a:t>Areni</a:t>
            </a:r>
            <a:r>
              <a:rPr lang="en-US" sz="2000" dirty="0" smtClean="0">
                <a:solidFill>
                  <a:schemeClr val="bg2">
                    <a:lumMod val="50000"/>
                  </a:schemeClr>
                </a:solidFill>
                <a:latin typeface="Berlin Sans FB Demi" pitchFamily="34" charset="0"/>
              </a:rPr>
              <a:t> HEK LLC</a:t>
            </a:r>
            <a:endParaRPr lang="en-US" sz="2000" dirty="0">
              <a:solidFill>
                <a:schemeClr val="bg2">
                  <a:lumMod val="50000"/>
                </a:schemeClr>
              </a:solidFill>
              <a:latin typeface="Berlin Sans FB Demi" pitchFamily="34" charset="0"/>
            </a:endParaRPr>
          </a:p>
        </p:txBody>
      </p:sp>
      <p:sp>
        <p:nvSpPr>
          <p:cNvPr id="16" name="TextBox 15"/>
          <p:cNvSpPr txBox="1"/>
          <p:nvPr/>
        </p:nvSpPr>
        <p:spPr>
          <a:xfrm>
            <a:off x="533400" y="381000"/>
            <a:ext cx="1524000" cy="338554"/>
          </a:xfrm>
          <a:prstGeom prst="rect">
            <a:avLst/>
          </a:prstGeom>
          <a:noFill/>
        </p:spPr>
        <p:txBody>
          <a:bodyPr wrap="square" rtlCol="0">
            <a:spAutoFit/>
          </a:bodyPr>
          <a:lstStyle/>
          <a:p>
            <a:r>
              <a:rPr lang="en-US" sz="1600" b="1" dirty="0" smtClean="0">
                <a:solidFill>
                  <a:srgbClr val="C00000"/>
                </a:solidFill>
                <a:latin typeface="Arial Narrow" pitchFamily="34" charset="0"/>
              </a:rPr>
              <a:t>TOURISM</a:t>
            </a:r>
            <a:endParaRPr lang="en-US" sz="1600" b="1" dirty="0">
              <a:solidFill>
                <a:srgbClr val="C00000"/>
              </a:solidFill>
              <a:latin typeface="Arial Narrow" pitchFamily="34" charset="0"/>
            </a:endParaRPr>
          </a:p>
        </p:txBody>
      </p:sp>
      <p:sp>
        <p:nvSpPr>
          <p:cNvPr id="17" name="Rectangle 16"/>
          <p:cNvSpPr/>
          <p:nvPr/>
        </p:nvSpPr>
        <p:spPr>
          <a:xfrm>
            <a:off x="0" y="914400"/>
            <a:ext cx="8839200" cy="584775"/>
          </a:xfrm>
          <a:prstGeom prst="rect">
            <a:avLst/>
          </a:prstGeom>
        </p:spPr>
        <p:txBody>
          <a:bodyPr wrap="square">
            <a:spAutoFit/>
          </a:bodyPr>
          <a:lstStyle/>
          <a:p>
            <a:pPr algn="just"/>
            <a:r>
              <a:rPr lang="en-US" sz="1600" i="1" dirty="0" err="1" smtClean="0">
                <a:latin typeface="Sylfaen" pitchFamily="18" charset="0"/>
              </a:rPr>
              <a:t>Areni</a:t>
            </a:r>
            <a:r>
              <a:rPr lang="en-US" sz="1600" i="1" dirty="0" smtClean="0">
                <a:latin typeface="Sylfaen" pitchFamily="18" charset="0"/>
              </a:rPr>
              <a:t> is developing not only the renewable energy sphere but tourism and nature protection. </a:t>
            </a:r>
          </a:p>
          <a:p>
            <a:pPr algn="just"/>
            <a:r>
              <a:rPr lang="en-US" sz="1600" i="1" dirty="0" smtClean="0">
                <a:latin typeface="Sylfaen" pitchFamily="18" charset="0"/>
              </a:rPr>
              <a:t>SHPP is  surrounded with nice sightseeing and </a:t>
            </a:r>
            <a:r>
              <a:rPr lang="en-US" sz="1600" b="1" i="1" dirty="0">
                <a:latin typeface="Sylfaen" pitchFamily="18" charset="0"/>
              </a:rPr>
              <a:t>T</a:t>
            </a:r>
            <a:r>
              <a:rPr lang="en-US" sz="1600" b="1" i="1" dirty="0" smtClean="0">
                <a:latin typeface="Sylfaen" pitchFamily="18" charset="0"/>
              </a:rPr>
              <a:t>our zone </a:t>
            </a:r>
            <a:r>
              <a:rPr lang="en-US" sz="1600" i="1" dirty="0" smtClean="0">
                <a:latin typeface="Sylfaen" pitchFamily="18" charset="0"/>
              </a:rPr>
              <a:t>build by Our Company. </a:t>
            </a:r>
            <a:endParaRPr lang="ru-RU" sz="1600" i="1" dirty="0" smtClean="0">
              <a:latin typeface="Sylfaen" pitchFamily="18" charset="0"/>
            </a:endParaRPr>
          </a:p>
        </p:txBody>
      </p:sp>
      <p:pic>
        <p:nvPicPr>
          <p:cNvPr id="19" name="Picture 18" descr="Areni-1.jpg"/>
          <p:cNvPicPr>
            <a:picLocks noChangeAspect="1"/>
          </p:cNvPicPr>
          <p:nvPr/>
        </p:nvPicPr>
        <p:blipFill>
          <a:blip r:embed="rId4" cstate="print"/>
          <a:stretch>
            <a:fillRect/>
          </a:stretch>
        </p:blipFill>
        <p:spPr>
          <a:xfrm>
            <a:off x="0" y="1447800"/>
            <a:ext cx="5029200" cy="3771900"/>
          </a:xfrm>
          <a:prstGeom prst="rect">
            <a:avLst/>
          </a:prstGeom>
        </p:spPr>
      </p:pic>
      <p:pic>
        <p:nvPicPr>
          <p:cNvPr id="1027" name="Picture 3" descr="G:\26.04.2012\26.04.126.JPG"/>
          <p:cNvPicPr>
            <a:picLocks noChangeAspect="1" noChangeArrowheads="1"/>
          </p:cNvPicPr>
          <p:nvPr/>
        </p:nvPicPr>
        <p:blipFill>
          <a:blip r:embed="rId5" cstate="print"/>
          <a:srcRect/>
          <a:stretch>
            <a:fillRect/>
          </a:stretch>
        </p:blipFill>
        <p:spPr bwMode="auto">
          <a:xfrm>
            <a:off x="0" y="4648200"/>
            <a:ext cx="3356811" cy="2057400"/>
          </a:xfrm>
          <a:prstGeom prst="rect">
            <a:avLst/>
          </a:prstGeom>
          <a:noFill/>
        </p:spPr>
      </p:pic>
      <p:pic>
        <p:nvPicPr>
          <p:cNvPr id="21" name="Picture 20" descr="Areni-2.jpg"/>
          <p:cNvPicPr>
            <a:picLocks noChangeAspect="1"/>
          </p:cNvPicPr>
          <p:nvPr/>
        </p:nvPicPr>
        <p:blipFill>
          <a:blip r:embed="rId6" cstate="print"/>
          <a:stretch>
            <a:fillRect/>
          </a:stretch>
        </p:blipFill>
        <p:spPr>
          <a:xfrm>
            <a:off x="3200400" y="3886200"/>
            <a:ext cx="3657600" cy="2743200"/>
          </a:xfrm>
          <a:prstGeom prst="rect">
            <a:avLst/>
          </a:prstGeom>
        </p:spPr>
      </p:pic>
      <p:pic>
        <p:nvPicPr>
          <p:cNvPr id="6" name="Picture 2" descr="F:\26.04.2012\26.04.121.JPG"/>
          <p:cNvPicPr>
            <a:picLocks noChangeAspect="1" noChangeArrowheads="1"/>
          </p:cNvPicPr>
          <p:nvPr/>
        </p:nvPicPr>
        <p:blipFill>
          <a:blip r:embed="rId7" cstate="print"/>
          <a:srcRect/>
          <a:stretch>
            <a:fillRect/>
          </a:stretch>
        </p:blipFill>
        <p:spPr bwMode="auto">
          <a:xfrm>
            <a:off x="5791200" y="2667000"/>
            <a:ext cx="2743200" cy="1738649"/>
          </a:xfrm>
          <a:prstGeom prst="rect">
            <a:avLst/>
          </a:prstGeom>
          <a:noFill/>
        </p:spPr>
      </p:pic>
      <p:pic>
        <p:nvPicPr>
          <p:cNvPr id="22" name="Picture 21" descr="Areni-3.jpg"/>
          <p:cNvPicPr>
            <a:picLocks noChangeAspect="1"/>
          </p:cNvPicPr>
          <p:nvPr/>
        </p:nvPicPr>
        <p:blipFill>
          <a:blip r:embed="rId8" cstate="print"/>
          <a:stretch>
            <a:fillRect/>
          </a:stretch>
        </p:blipFill>
        <p:spPr>
          <a:xfrm>
            <a:off x="5791200" y="4495800"/>
            <a:ext cx="2971800" cy="22288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3"/>
          <p:cNvSpPr txBox="1">
            <a:spLocks/>
          </p:cNvSpPr>
          <p:nvPr/>
        </p:nvSpPr>
        <p:spPr>
          <a:xfrm>
            <a:off x="0" y="914400"/>
            <a:ext cx="4267200" cy="2362200"/>
          </a:xfrm>
          <a:prstGeom prst="rect">
            <a:avLst/>
          </a:prstGeom>
        </p:spPr>
        <p:txBody>
          <a:bodyPr vert="horz">
            <a:normAutofit fontScale="55000" lnSpcReduction="2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200" b="1" i="0" u="none" strike="noStrike" kern="1200" cap="none" spc="0" normalizeH="0" baseline="0" noProof="0" dirty="0" err="1" smtClean="0">
                <a:ln>
                  <a:noFill/>
                </a:ln>
                <a:solidFill>
                  <a:schemeClr val="tx1"/>
                </a:solidFill>
                <a:effectLst/>
                <a:uLnTx/>
                <a:uFillTx/>
                <a:latin typeface="Sylfaen" pitchFamily="18" charset="0"/>
              </a:rPr>
              <a:t>Areni</a:t>
            </a:r>
            <a:r>
              <a:rPr kumimoji="0" lang="en-US" sz="2200" b="0" i="0" u="none" strike="noStrike" kern="1200" cap="none" spc="0" normalizeH="0" baseline="0" noProof="0" dirty="0" smtClean="0">
                <a:ln>
                  <a:noFill/>
                </a:ln>
                <a:solidFill>
                  <a:schemeClr val="tx1"/>
                </a:solidFill>
                <a:effectLst/>
                <a:uLnTx/>
                <a:uFillTx/>
                <a:latin typeface="Sylfaen" pitchFamily="18" charset="0"/>
              </a:rPr>
              <a:t> is a village in the </a:t>
            </a:r>
            <a:r>
              <a:rPr kumimoji="0" lang="en-US" sz="2200" b="0" i="0" u="none" strike="noStrike" kern="1200" cap="none" spc="0" normalizeH="0" baseline="0" noProof="0" dirty="0" err="1" smtClean="0">
                <a:ln>
                  <a:noFill/>
                </a:ln>
                <a:solidFill>
                  <a:schemeClr val="tx1"/>
                </a:solidFill>
                <a:effectLst/>
                <a:uLnTx/>
                <a:uFillTx/>
                <a:latin typeface="Sylfaen" pitchFamily="18" charset="0"/>
              </a:rPr>
              <a:t>Vayots</a:t>
            </a:r>
            <a:r>
              <a:rPr kumimoji="0" lang="en-US" sz="2200" b="0" i="0" u="none" strike="noStrike" kern="1200" cap="none" spc="0" normalizeH="0" baseline="0" noProof="0" dirty="0" smtClean="0">
                <a:ln>
                  <a:noFill/>
                </a:ln>
                <a:solidFill>
                  <a:schemeClr val="tx1"/>
                </a:solidFill>
                <a:effectLst/>
                <a:uLnTx/>
                <a:uFillTx/>
                <a:latin typeface="Sylfaen" pitchFamily="18" charset="0"/>
              </a:rPr>
              <a:t> </a:t>
            </a:r>
            <a:r>
              <a:rPr kumimoji="0" lang="en-US" sz="2200" b="0" i="0" u="none" strike="noStrike" kern="1200" cap="none" spc="0" normalizeH="0" baseline="0" noProof="0" dirty="0" err="1" smtClean="0">
                <a:ln>
                  <a:noFill/>
                </a:ln>
                <a:solidFill>
                  <a:schemeClr val="tx1"/>
                </a:solidFill>
                <a:effectLst/>
                <a:uLnTx/>
                <a:uFillTx/>
                <a:latin typeface="Sylfaen" pitchFamily="18" charset="0"/>
              </a:rPr>
              <a:t>Dzor</a:t>
            </a:r>
            <a:r>
              <a:rPr kumimoji="0" lang="en-US" sz="2200" b="0" i="0" u="none" strike="noStrike" kern="1200" cap="none" spc="0" normalizeH="0" baseline="0" noProof="0" dirty="0" smtClean="0">
                <a:ln>
                  <a:noFill/>
                </a:ln>
                <a:solidFill>
                  <a:schemeClr val="tx1"/>
                </a:solidFill>
                <a:effectLst/>
                <a:uLnTx/>
                <a:uFillTx/>
                <a:latin typeface="Sylfaen" pitchFamily="18" charset="0"/>
              </a:rPr>
              <a:t> </a:t>
            </a:r>
            <a:r>
              <a:rPr kumimoji="0" lang="en-US" sz="2200" b="0" i="0" u="none" strike="noStrike" kern="1200" cap="none" spc="0" normalizeH="0" baseline="0" noProof="0" dirty="0" err="1" smtClean="0">
                <a:ln>
                  <a:noFill/>
                </a:ln>
                <a:solidFill>
                  <a:schemeClr val="tx1"/>
                </a:solidFill>
                <a:effectLst/>
                <a:uLnTx/>
                <a:uFillTx/>
                <a:latin typeface="Sylfaen" pitchFamily="18" charset="0"/>
              </a:rPr>
              <a:t>Marz</a:t>
            </a:r>
            <a:r>
              <a:rPr kumimoji="0" lang="en-US" sz="2200" b="0" i="0" u="none" strike="noStrike" kern="1200" cap="none" spc="0" normalizeH="0" baseline="0" noProof="0" dirty="0" smtClean="0">
                <a:ln>
                  <a:noFill/>
                </a:ln>
                <a:solidFill>
                  <a:schemeClr val="tx1"/>
                </a:solidFill>
                <a:effectLst/>
                <a:uLnTx/>
                <a:uFillTx/>
                <a:latin typeface="Sylfaen" pitchFamily="18" charset="0"/>
              </a:rPr>
              <a:t> of Armenia. It is best known for its wine production. The church of S. </a:t>
            </a:r>
            <a:r>
              <a:rPr kumimoji="0" lang="en-US" sz="2200" b="0" i="0" u="none" strike="noStrike" kern="1200" cap="none" spc="0" normalizeH="0" baseline="0" noProof="0" dirty="0" err="1" smtClean="0">
                <a:ln>
                  <a:noFill/>
                </a:ln>
                <a:solidFill>
                  <a:schemeClr val="tx1"/>
                </a:solidFill>
                <a:effectLst/>
                <a:uLnTx/>
                <a:uFillTx/>
                <a:latin typeface="Sylfaen" pitchFamily="18" charset="0"/>
              </a:rPr>
              <a:t>Astvatsatsin</a:t>
            </a:r>
            <a:r>
              <a:rPr kumimoji="0" lang="en-US" sz="2200" b="0" i="0" u="none" strike="noStrike" kern="1200" cap="none" spc="0" normalizeH="0" baseline="0" noProof="0" dirty="0" smtClean="0">
                <a:ln>
                  <a:noFill/>
                </a:ln>
                <a:solidFill>
                  <a:schemeClr val="tx1"/>
                </a:solidFill>
                <a:effectLst/>
                <a:uLnTx/>
                <a:uFillTx/>
                <a:latin typeface="Sylfaen" pitchFamily="18" charset="0"/>
              </a:rPr>
              <a:t> is a single-nave two-aisled domed Armenian church completed in the year 1321, and is located atop a plateau overlooking the </a:t>
            </a:r>
            <a:r>
              <a:rPr kumimoji="0" lang="en-US" sz="2200" b="0" i="0" u="none" strike="noStrike" kern="1200" cap="none" spc="0" normalizeH="0" baseline="0" noProof="0" dirty="0" err="1" smtClean="0">
                <a:ln>
                  <a:noFill/>
                </a:ln>
                <a:solidFill>
                  <a:schemeClr val="tx1"/>
                </a:solidFill>
                <a:effectLst/>
                <a:uLnTx/>
                <a:uFillTx/>
                <a:latin typeface="Sylfaen" pitchFamily="18" charset="0"/>
              </a:rPr>
              <a:t>Arpa</a:t>
            </a:r>
            <a:r>
              <a:rPr kumimoji="0" lang="en-US" sz="2200" b="0" i="0" u="none" strike="noStrike" kern="1200" cap="none" spc="0" normalizeH="0" baseline="0" noProof="0" dirty="0" smtClean="0">
                <a:ln>
                  <a:noFill/>
                </a:ln>
                <a:solidFill>
                  <a:schemeClr val="tx1"/>
                </a:solidFill>
                <a:effectLst/>
                <a:uLnTx/>
                <a:uFillTx/>
                <a:latin typeface="Sylfaen" pitchFamily="18" charset="0"/>
              </a:rPr>
              <a:t> River and </a:t>
            </a:r>
            <a:r>
              <a:rPr kumimoji="0" lang="en-US" sz="2200" b="0" i="0" u="none" strike="noStrike" kern="1200" cap="none" spc="0" normalizeH="0" baseline="0" noProof="0" dirty="0" err="1" smtClean="0">
                <a:ln>
                  <a:noFill/>
                </a:ln>
                <a:solidFill>
                  <a:schemeClr val="tx1"/>
                </a:solidFill>
                <a:effectLst/>
                <a:uLnTx/>
                <a:uFillTx/>
                <a:latin typeface="Sylfaen" pitchFamily="18" charset="0"/>
              </a:rPr>
              <a:t>Areni</a:t>
            </a:r>
            <a:r>
              <a:rPr kumimoji="0" lang="en-US" sz="2200" b="0" i="0" u="none" strike="noStrike" kern="1200" cap="none" spc="0" normalizeH="0" baseline="0" noProof="0" dirty="0" smtClean="0">
                <a:ln>
                  <a:noFill/>
                </a:ln>
                <a:solidFill>
                  <a:schemeClr val="tx1"/>
                </a:solidFill>
                <a:effectLst/>
                <a:uLnTx/>
                <a:uFillTx/>
                <a:latin typeface="Sylfaen" pitchFamily="18" charset="0"/>
              </a:rPr>
              <a:t>. It was designed by the architect and sculptor </a:t>
            </a:r>
            <a:r>
              <a:rPr kumimoji="0" lang="en-US" sz="2200" b="0" i="0" u="none" strike="noStrike" kern="1200" cap="none" spc="0" normalizeH="0" baseline="0" noProof="0" dirty="0" err="1" smtClean="0">
                <a:ln>
                  <a:noFill/>
                </a:ln>
                <a:solidFill>
                  <a:schemeClr val="tx1"/>
                </a:solidFill>
                <a:effectLst/>
                <a:uLnTx/>
                <a:uFillTx/>
                <a:latin typeface="Sylfaen" pitchFamily="18" charset="0"/>
              </a:rPr>
              <a:t>Momik</a:t>
            </a:r>
            <a:r>
              <a:rPr kumimoji="0" lang="en-US" sz="2200" b="0" i="0" u="none" strike="noStrike" kern="1200" cap="none" spc="0" normalizeH="0" baseline="0" noProof="0" dirty="0" smtClean="0">
                <a:ln>
                  <a:noFill/>
                </a:ln>
                <a:solidFill>
                  <a:schemeClr val="tx1"/>
                </a:solidFill>
                <a:effectLst/>
                <a:uLnTx/>
                <a:uFillTx/>
                <a:latin typeface="Sylfaen" pitchFamily="18" charset="0"/>
              </a:rPr>
              <a:t> </a:t>
            </a:r>
            <a:r>
              <a:rPr kumimoji="0" lang="en-US" sz="2200" b="0" i="0" u="none" strike="noStrike" kern="1200" cap="none" spc="0" normalizeH="0" baseline="0" noProof="0" dirty="0" err="1" smtClean="0">
                <a:ln>
                  <a:noFill/>
                </a:ln>
                <a:solidFill>
                  <a:schemeClr val="tx1"/>
                </a:solidFill>
                <a:effectLst/>
                <a:uLnTx/>
                <a:uFillTx/>
                <a:latin typeface="Sylfaen" pitchFamily="18" charset="0"/>
              </a:rPr>
              <a:t>Vardpet</a:t>
            </a:r>
            <a:r>
              <a:rPr kumimoji="0" lang="en-US" sz="2200" b="0" i="0" u="none" strike="noStrike" kern="1200" cap="none" spc="0" normalizeH="0" baseline="0" noProof="0" dirty="0" smtClean="0">
                <a:ln>
                  <a:noFill/>
                </a:ln>
                <a:solidFill>
                  <a:schemeClr val="tx1"/>
                </a:solidFill>
                <a:effectLst/>
                <a:uLnTx/>
                <a:uFillTx/>
                <a:latin typeface="Sylfaen" pitchFamily="18" charset="0"/>
              </a:rPr>
              <a:t> who is best known for his high-relief carvings at the monastery of </a:t>
            </a:r>
            <a:r>
              <a:rPr kumimoji="0" lang="en-US" sz="2200" b="1" i="0" u="none" strike="noStrike" kern="1200" cap="none" spc="0" normalizeH="0" baseline="0" noProof="0" dirty="0" err="1" smtClean="0">
                <a:ln>
                  <a:noFill/>
                </a:ln>
                <a:solidFill>
                  <a:schemeClr val="tx1"/>
                </a:solidFill>
                <a:effectLst/>
                <a:uLnTx/>
                <a:uFillTx/>
                <a:latin typeface="Sylfaen" pitchFamily="18" charset="0"/>
              </a:rPr>
              <a:t>Noravank</a:t>
            </a:r>
            <a:r>
              <a:rPr kumimoji="0" lang="en-US" sz="2200" b="0" i="0" u="none" strike="noStrike" kern="1200" cap="none" spc="0" normalizeH="0" baseline="0" noProof="0" dirty="0" smtClean="0">
                <a:ln>
                  <a:noFill/>
                </a:ln>
                <a:solidFill>
                  <a:schemeClr val="tx1"/>
                </a:solidFill>
                <a:effectLst/>
                <a:uLnTx/>
                <a:uFillTx/>
                <a:latin typeface="Sylfaen" pitchFamily="18" charset="0"/>
              </a:rPr>
              <a:t> (located approximately 6 kilometers southeast from </a:t>
            </a:r>
            <a:r>
              <a:rPr kumimoji="0" lang="en-US" sz="2200" b="0" i="0" u="none" strike="noStrike" kern="1200" cap="none" spc="0" normalizeH="0" baseline="0" noProof="0" dirty="0" err="1" smtClean="0">
                <a:ln>
                  <a:noFill/>
                </a:ln>
                <a:solidFill>
                  <a:schemeClr val="tx1"/>
                </a:solidFill>
                <a:effectLst/>
                <a:uLnTx/>
                <a:uFillTx/>
                <a:latin typeface="Sylfaen" pitchFamily="18" charset="0"/>
              </a:rPr>
              <a:t>Areni</a:t>
            </a:r>
            <a:r>
              <a:rPr kumimoji="0" lang="en-US" sz="2200" b="0" i="0" u="none" strike="noStrike" kern="1200" cap="none" spc="0" normalizeH="0" baseline="0" noProof="0" dirty="0" smtClean="0">
                <a:ln>
                  <a:noFill/>
                </a:ln>
                <a:solidFill>
                  <a:schemeClr val="tx1"/>
                </a:solidFill>
                <a:effectLst/>
                <a:uLnTx/>
                <a:uFillTx/>
                <a:latin typeface="Sylfaen" pitchFamily="18" charset="0"/>
              </a:rPr>
              <a:t>). Nearby are also the 13th century ruins of lord </a:t>
            </a:r>
            <a:r>
              <a:rPr kumimoji="0" lang="en-US" sz="2200" b="0" i="0" u="none" strike="noStrike" kern="1200" cap="none" spc="0" normalizeH="0" baseline="0" noProof="0" dirty="0" err="1" smtClean="0">
                <a:ln>
                  <a:noFill/>
                </a:ln>
                <a:solidFill>
                  <a:schemeClr val="tx1"/>
                </a:solidFill>
                <a:effectLst/>
                <a:uLnTx/>
                <a:uFillTx/>
                <a:latin typeface="Sylfaen" pitchFamily="18" charset="0"/>
              </a:rPr>
              <a:t>Tarsaitch</a:t>
            </a:r>
            <a:r>
              <a:rPr kumimoji="0" lang="en-US" sz="2200" b="0" i="0" u="none" strike="noStrike" kern="1200" cap="none" spc="0" normalizeH="0" baseline="0" noProof="0" dirty="0" smtClean="0">
                <a:ln>
                  <a:noFill/>
                </a:ln>
                <a:solidFill>
                  <a:schemeClr val="tx1"/>
                </a:solidFill>
                <a:effectLst/>
                <a:uLnTx/>
                <a:uFillTx/>
                <a:latin typeface="Sylfaen" pitchFamily="18" charset="0"/>
              </a:rPr>
              <a:t> </a:t>
            </a:r>
            <a:r>
              <a:rPr kumimoji="0" lang="en-US" sz="2200" b="0" i="0" u="none" strike="noStrike" kern="1200" cap="none" spc="0" normalizeH="0" baseline="0" noProof="0" dirty="0" err="1" smtClean="0">
                <a:ln>
                  <a:noFill/>
                </a:ln>
                <a:solidFill>
                  <a:schemeClr val="tx1"/>
                </a:solidFill>
                <a:effectLst/>
                <a:uLnTx/>
                <a:uFillTx/>
                <a:latin typeface="Sylfaen" pitchFamily="18" charset="0"/>
              </a:rPr>
              <a:t>Orbelian</a:t>
            </a:r>
            <a:r>
              <a:rPr kumimoji="0" lang="en-US" sz="2200" b="0" i="0" u="none" strike="noStrike" kern="1200" cap="none" spc="0" normalizeH="0" baseline="0" noProof="0" dirty="0" smtClean="0">
                <a:ln>
                  <a:noFill/>
                </a:ln>
                <a:solidFill>
                  <a:schemeClr val="tx1"/>
                </a:solidFill>
                <a:effectLst/>
                <a:uLnTx/>
                <a:uFillTx/>
                <a:latin typeface="Sylfaen" pitchFamily="18" charset="0"/>
              </a:rPr>
              <a:t> of </a:t>
            </a:r>
            <a:r>
              <a:rPr kumimoji="0" lang="en-US" sz="2200" b="0" i="0" u="none" strike="noStrike" kern="1200" cap="none" spc="0" normalizeH="0" baseline="0" noProof="0" dirty="0" err="1" smtClean="0">
                <a:ln>
                  <a:noFill/>
                </a:ln>
                <a:solidFill>
                  <a:schemeClr val="tx1"/>
                </a:solidFill>
                <a:effectLst/>
                <a:uLnTx/>
                <a:uFillTx/>
                <a:latin typeface="Sylfaen" pitchFamily="18" charset="0"/>
              </a:rPr>
              <a:t>Syunik's</a:t>
            </a:r>
            <a:r>
              <a:rPr kumimoji="0" lang="en-US" sz="2200" b="0" i="0" u="none" strike="noStrike" kern="1200" cap="none" spc="0" normalizeH="0" baseline="0" noProof="0" dirty="0" smtClean="0">
                <a:ln>
                  <a:noFill/>
                </a:ln>
                <a:solidFill>
                  <a:schemeClr val="tx1"/>
                </a:solidFill>
                <a:effectLst/>
                <a:uLnTx/>
                <a:uFillTx/>
                <a:latin typeface="Sylfaen" pitchFamily="18" charset="0"/>
              </a:rPr>
              <a:t> palace, moved from </a:t>
            </a:r>
            <a:r>
              <a:rPr kumimoji="0" lang="en-US" sz="2200" b="0" i="0" u="none" strike="noStrike" kern="1200" cap="none" spc="0" normalizeH="0" baseline="0" noProof="0" dirty="0" err="1" smtClean="0">
                <a:ln>
                  <a:noFill/>
                </a:ln>
                <a:solidFill>
                  <a:schemeClr val="tx1"/>
                </a:solidFill>
                <a:effectLst/>
                <a:uLnTx/>
                <a:uFillTx/>
                <a:latin typeface="Sylfaen" pitchFamily="18" charset="0"/>
              </a:rPr>
              <a:t>Yeghegis</a:t>
            </a:r>
            <a:r>
              <a:rPr kumimoji="0" lang="en-US" sz="2200" b="0" i="0" u="none" strike="noStrike" kern="1200" cap="none" spc="0" normalizeH="0" baseline="0" noProof="0" dirty="0" smtClean="0">
                <a:ln>
                  <a:noFill/>
                </a:ln>
                <a:solidFill>
                  <a:schemeClr val="tx1"/>
                </a:solidFill>
                <a:effectLst/>
                <a:uLnTx/>
                <a:uFillTx/>
                <a:latin typeface="Sylfaen" pitchFamily="18" charset="0"/>
              </a:rPr>
              <a:t> to </a:t>
            </a:r>
            <a:r>
              <a:rPr kumimoji="0" lang="en-US" sz="2200" b="0" i="0" u="none" strike="noStrike" kern="1200" cap="none" spc="0" normalizeH="0" baseline="0" noProof="0" dirty="0" err="1" smtClean="0">
                <a:ln>
                  <a:noFill/>
                </a:ln>
                <a:solidFill>
                  <a:schemeClr val="tx1"/>
                </a:solidFill>
                <a:effectLst/>
                <a:uLnTx/>
                <a:uFillTx/>
                <a:latin typeface="Sylfaen" pitchFamily="18" charset="0"/>
              </a:rPr>
              <a:t>Areni</a:t>
            </a:r>
            <a:r>
              <a:rPr kumimoji="0" lang="en-US" sz="2200" b="0" i="0" u="none" strike="noStrike" kern="1200" cap="none" spc="0" normalizeH="0" baseline="0" noProof="0" dirty="0" smtClean="0">
                <a:ln>
                  <a:noFill/>
                </a:ln>
                <a:solidFill>
                  <a:schemeClr val="tx1"/>
                </a:solidFill>
                <a:effectLst/>
                <a:uLnTx/>
                <a:uFillTx/>
                <a:latin typeface="Sylfaen" pitchFamily="18" charset="0"/>
              </a:rPr>
              <a:t> during that time. Ruins of a 13th century bridge built by Bishop </a:t>
            </a:r>
            <a:r>
              <a:rPr kumimoji="0" lang="en-US" sz="2200" b="0" i="0" u="none" strike="noStrike" kern="1200" cap="none" spc="0" normalizeH="0" baseline="0" noProof="0" dirty="0" err="1" smtClean="0">
                <a:ln>
                  <a:noFill/>
                </a:ln>
                <a:solidFill>
                  <a:schemeClr val="tx1"/>
                </a:solidFill>
                <a:effectLst/>
                <a:uLnTx/>
                <a:uFillTx/>
                <a:latin typeface="Sylfaen" pitchFamily="18" charset="0"/>
              </a:rPr>
              <a:t>Sarkis</a:t>
            </a:r>
            <a:r>
              <a:rPr kumimoji="0" lang="en-US" sz="2200" b="0" i="0" u="none" strike="noStrike" kern="1200" cap="none" spc="0" normalizeH="0" baseline="0" noProof="0" dirty="0" smtClean="0">
                <a:ln>
                  <a:noFill/>
                </a:ln>
                <a:solidFill>
                  <a:schemeClr val="tx1"/>
                </a:solidFill>
                <a:effectLst/>
                <a:uLnTx/>
                <a:uFillTx/>
                <a:latin typeface="Sylfaen" pitchFamily="18" charset="0"/>
              </a:rPr>
              <a:t> in 1265-1287 are to the northeast of the church one kilometer. At the same location are the remains of an older bridge.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5029200" y="381000"/>
            <a:ext cx="2209800" cy="400110"/>
          </a:xfrm>
          <a:prstGeom prst="rect">
            <a:avLst/>
          </a:prstGeom>
        </p:spPr>
        <p:txBody>
          <a:bodyPr wrap="square">
            <a:spAutoFit/>
          </a:bodyPr>
          <a:lstStyle/>
          <a:p>
            <a:r>
              <a:rPr lang="en-US" sz="2000" dirty="0" err="1" smtClean="0">
                <a:solidFill>
                  <a:schemeClr val="bg2">
                    <a:lumMod val="50000"/>
                  </a:schemeClr>
                </a:solidFill>
                <a:latin typeface="Berlin Sans FB Demi" pitchFamily="34" charset="0"/>
              </a:rPr>
              <a:t>Areni</a:t>
            </a:r>
            <a:r>
              <a:rPr lang="en-US" sz="2000" dirty="0" smtClean="0">
                <a:solidFill>
                  <a:schemeClr val="bg2">
                    <a:lumMod val="50000"/>
                  </a:schemeClr>
                </a:solidFill>
                <a:latin typeface="Berlin Sans FB Demi" pitchFamily="34" charset="0"/>
              </a:rPr>
              <a:t> HEK LLC</a:t>
            </a:r>
            <a:endParaRPr lang="en-US" sz="2000" dirty="0">
              <a:solidFill>
                <a:schemeClr val="bg2">
                  <a:lumMod val="50000"/>
                </a:schemeClr>
              </a:solidFill>
              <a:latin typeface="Berlin Sans FB Demi" pitchFamily="34" charset="0"/>
            </a:endParaRPr>
          </a:p>
        </p:txBody>
      </p:sp>
      <p:pic>
        <p:nvPicPr>
          <p:cNvPr id="7" name="Рисунок 4" descr="G:\voda22.jpg"/>
          <p:cNvPicPr/>
          <p:nvPr/>
        </p:nvPicPr>
        <p:blipFill>
          <a:blip r:embed="rId2" cstate="print"/>
          <a:srcRect/>
          <a:stretch>
            <a:fillRect/>
          </a:stretch>
        </p:blipFill>
        <p:spPr bwMode="auto">
          <a:xfrm>
            <a:off x="7086600" y="304800"/>
            <a:ext cx="648072" cy="576064"/>
          </a:xfrm>
          <a:prstGeom prst="rect">
            <a:avLst/>
          </a:prstGeom>
          <a:noFill/>
          <a:ln w="9525">
            <a:noFill/>
            <a:miter lim="800000"/>
            <a:headEnd/>
            <a:tailEnd/>
          </a:ln>
        </p:spPr>
      </p:pic>
      <p:sp>
        <p:nvSpPr>
          <p:cNvPr id="8" name="TextBox 7"/>
          <p:cNvSpPr txBox="1"/>
          <p:nvPr/>
        </p:nvSpPr>
        <p:spPr>
          <a:xfrm>
            <a:off x="533400" y="381000"/>
            <a:ext cx="1524000" cy="338554"/>
          </a:xfrm>
          <a:prstGeom prst="rect">
            <a:avLst/>
          </a:prstGeom>
          <a:noFill/>
        </p:spPr>
        <p:txBody>
          <a:bodyPr wrap="square" rtlCol="0">
            <a:spAutoFit/>
          </a:bodyPr>
          <a:lstStyle/>
          <a:p>
            <a:r>
              <a:rPr lang="en-US" sz="1600" b="1" dirty="0" smtClean="0">
                <a:solidFill>
                  <a:srgbClr val="C00000"/>
                </a:solidFill>
                <a:latin typeface="Arial Narrow" pitchFamily="34" charset="0"/>
              </a:rPr>
              <a:t>TOURISM</a:t>
            </a:r>
            <a:endParaRPr lang="en-US" sz="1600" b="1" dirty="0">
              <a:solidFill>
                <a:srgbClr val="C00000"/>
              </a:solidFill>
              <a:latin typeface="Arial Narrow" pitchFamily="34" charset="0"/>
            </a:endParaRPr>
          </a:p>
        </p:txBody>
      </p:sp>
      <p:pic>
        <p:nvPicPr>
          <p:cNvPr id="30722" name="Picture 2" descr="C:\Users\Ruzan\Desktop\Noravanq.png"/>
          <p:cNvPicPr>
            <a:picLocks noChangeAspect="1" noChangeArrowheads="1"/>
          </p:cNvPicPr>
          <p:nvPr/>
        </p:nvPicPr>
        <p:blipFill>
          <a:blip r:embed="rId3" cstate="print"/>
          <a:srcRect/>
          <a:stretch>
            <a:fillRect/>
          </a:stretch>
        </p:blipFill>
        <p:spPr bwMode="auto">
          <a:xfrm>
            <a:off x="1219200" y="3124200"/>
            <a:ext cx="2895600" cy="1902984"/>
          </a:xfrm>
          <a:prstGeom prst="rect">
            <a:avLst/>
          </a:prstGeom>
          <a:noFill/>
        </p:spPr>
      </p:pic>
      <p:sp>
        <p:nvSpPr>
          <p:cNvPr id="11" name="Rectangle 10"/>
          <p:cNvSpPr/>
          <p:nvPr/>
        </p:nvSpPr>
        <p:spPr>
          <a:xfrm>
            <a:off x="4343400" y="2286000"/>
            <a:ext cx="4343400" cy="2677656"/>
          </a:xfrm>
          <a:prstGeom prst="rect">
            <a:avLst/>
          </a:prstGeom>
        </p:spPr>
        <p:txBody>
          <a:bodyPr wrap="square">
            <a:spAutoFit/>
          </a:bodyPr>
          <a:lstStyle/>
          <a:p>
            <a:r>
              <a:rPr lang="en-US" sz="1400" b="1" dirty="0" smtClean="0">
                <a:latin typeface="Sylfaen" pitchFamily="18" charset="0"/>
              </a:rPr>
              <a:t>First Direct Evidence of </a:t>
            </a:r>
            <a:r>
              <a:rPr lang="en-US" sz="1400" b="1" dirty="0" err="1" smtClean="0">
                <a:latin typeface="Sylfaen" pitchFamily="18" charset="0"/>
              </a:rPr>
              <a:t>Chalcolithic</a:t>
            </a:r>
            <a:r>
              <a:rPr lang="en-US" sz="1400" b="1" dirty="0" smtClean="0">
                <a:latin typeface="Sylfaen" pitchFamily="18" charset="0"/>
              </a:rPr>
              <a:t> Footwear from the Near Eastern Highlands</a:t>
            </a:r>
            <a:endParaRPr lang="ru-RU" sz="1400" dirty="0" smtClean="0">
              <a:latin typeface="Sylfaen" pitchFamily="18" charset="0"/>
            </a:endParaRPr>
          </a:p>
          <a:p>
            <a:pPr>
              <a:buNone/>
            </a:pPr>
            <a:r>
              <a:rPr lang="en-US" sz="1400" dirty="0" smtClean="0">
                <a:latin typeface="Sylfaen" pitchFamily="18" charset="0"/>
              </a:rPr>
              <a:t>Abstract In 2008, a well preserved and complete shoe was recovered at the base of a </a:t>
            </a:r>
            <a:r>
              <a:rPr lang="en-US" sz="1400" dirty="0" err="1" smtClean="0">
                <a:latin typeface="Sylfaen" pitchFamily="18" charset="0"/>
              </a:rPr>
              <a:t>Chalcolithic</a:t>
            </a:r>
            <a:r>
              <a:rPr lang="en-US" sz="1400" dirty="0" smtClean="0">
                <a:latin typeface="Sylfaen" pitchFamily="18" charset="0"/>
              </a:rPr>
              <a:t> pit in the cave of Areni-1, Armenia. Here, we discuss the chronology of this find, its archaeological context and its relevance to the study of the evolution of footwear. Two leather samples and one grass sample from the shoe were dated at the Oxford Radiocarbon Accelerator Unit (ORAU). A third leather sample was dated at the University of California-Irvine Accelerator Mass Spectrometry Facility.</a:t>
            </a:r>
            <a:endParaRPr lang="ru-RU" sz="1400" dirty="0" smtClean="0">
              <a:latin typeface="Sylfaen" pitchFamily="18" charset="0"/>
            </a:endParaRPr>
          </a:p>
        </p:txBody>
      </p:sp>
      <p:pic>
        <p:nvPicPr>
          <p:cNvPr id="12" name="Picture 2" descr="G:\g_i (4).jpg"/>
          <p:cNvPicPr>
            <a:picLocks noChangeAspect="1" noChangeArrowheads="1"/>
          </p:cNvPicPr>
          <p:nvPr/>
        </p:nvPicPr>
        <p:blipFill>
          <a:blip r:embed="rId4" cstate="print"/>
          <a:srcRect/>
          <a:stretch>
            <a:fillRect/>
          </a:stretch>
        </p:blipFill>
        <p:spPr bwMode="auto">
          <a:xfrm>
            <a:off x="6553200" y="1066800"/>
            <a:ext cx="2085454" cy="1177896"/>
          </a:xfrm>
          <a:prstGeom prst="rect">
            <a:avLst/>
          </a:prstGeom>
          <a:noFill/>
        </p:spPr>
      </p:pic>
      <p:pic>
        <p:nvPicPr>
          <p:cNvPr id="13" name="Picture 2" descr="F:\материалы для презентации\g_i.jpg"/>
          <p:cNvPicPr>
            <a:picLocks noChangeAspect="1" noChangeArrowheads="1"/>
          </p:cNvPicPr>
          <p:nvPr/>
        </p:nvPicPr>
        <p:blipFill>
          <a:blip r:embed="rId5" cstate="print"/>
          <a:srcRect/>
          <a:stretch>
            <a:fillRect/>
          </a:stretch>
        </p:blipFill>
        <p:spPr bwMode="auto">
          <a:xfrm>
            <a:off x="4648200" y="990600"/>
            <a:ext cx="1836204" cy="1224136"/>
          </a:xfrm>
          <a:prstGeom prst="rect">
            <a:avLst/>
          </a:prstGeom>
          <a:noFill/>
        </p:spPr>
      </p:pic>
      <p:sp>
        <p:nvSpPr>
          <p:cNvPr id="14" name="Rectangle 13"/>
          <p:cNvSpPr/>
          <p:nvPr/>
        </p:nvSpPr>
        <p:spPr>
          <a:xfrm>
            <a:off x="152400" y="5105400"/>
            <a:ext cx="8686800" cy="1384995"/>
          </a:xfrm>
          <a:prstGeom prst="rect">
            <a:avLst/>
          </a:prstGeom>
        </p:spPr>
        <p:txBody>
          <a:bodyPr wrap="square">
            <a:spAutoFit/>
          </a:bodyPr>
          <a:lstStyle/>
          <a:p>
            <a:r>
              <a:rPr lang="en-US" sz="1200" dirty="0" smtClean="0"/>
              <a:t>Mentioned historical place is located near </a:t>
            </a:r>
            <a:r>
              <a:rPr lang="en-US" sz="1200" dirty="0" err="1" smtClean="0"/>
              <a:t>Areni</a:t>
            </a:r>
            <a:r>
              <a:rPr lang="en-US" sz="1200" dirty="0" smtClean="0"/>
              <a:t>  tourist zone which is presented above, it’s one of the success keys  for development of the tourist zone of </a:t>
            </a:r>
            <a:r>
              <a:rPr lang="en-US" sz="1200" dirty="0" err="1" smtClean="0"/>
              <a:t>Areni</a:t>
            </a:r>
            <a:r>
              <a:rPr lang="en-US" sz="1200" dirty="0" smtClean="0"/>
              <a:t> as long as it’s a place  for tourists in order to visit it whole year.</a:t>
            </a:r>
          </a:p>
          <a:p>
            <a:r>
              <a:rPr lang="en-US" sz="1200" dirty="0" smtClean="0"/>
              <a:t>The road is one of the most beautiful roads in Armenia. It slices through high mountains and takes you to the hidden monastery. Notice the caverns on the left side of the road, they are actually very deep and sometimes serve as hiding place for the rare leopard and various species of bats. Also, one of the caves in the beginning of the road has Bronze Age child burials. </a:t>
            </a:r>
          </a:p>
          <a:p>
            <a:r>
              <a:rPr lang="en-US" sz="1200" dirty="0" smtClean="0"/>
              <a:t>The entire region from </a:t>
            </a:r>
            <a:r>
              <a:rPr lang="en-US" sz="1200" dirty="0" err="1" smtClean="0"/>
              <a:t>Areni</a:t>
            </a:r>
            <a:r>
              <a:rPr lang="en-US" sz="1200" dirty="0" smtClean="0"/>
              <a:t> to </a:t>
            </a:r>
            <a:r>
              <a:rPr lang="en-US" sz="1200" dirty="0" err="1" smtClean="0"/>
              <a:t>Eghegnadzor</a:t>
            </a:r>
            <a:r>
              <a:rPr lang="en-US" sz="1200" dirty="0" smtClean="0"/>
              <a:t> is known for the deep caverns, most of them are not fully explored.</a:t>
            </a:r>
            <a:endParaRPr lang="ru-RU" sz="12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sad verevic (nkar)1.jpg"/>
          <p:cNvPicPr>
            <a:picLocks noChangeAspect="1"/>
          </p:cNvPicPr>
          <p:nvPr/>
        </p:nvPicPr>
        <p:blipFill>
          <a:blip r:embed="rId2" cstate="print"/>
          <a:stretch>
            <a:fillRect/>
          </a:stretch>
        </p:blipFill>
        <p:spPr>
          <a:xfrm>
            <a:off x="0" y="2438400"/>
            <a:ext cx="5377178" cy="3810000"/>
          </a:xfrm>
          <a:prstGeom prst="rect">
            <a:avLst/>
          </a:prstGeom>
        </p:spPr>
      </p:pic>
      <p:sp>
        <p:nvSpPr>
          <p:cNvPr id="9" name="TextBox 8"/>
          <p:cNvSpPr txBox="1"/>
          <p:nvPr/>
        </p:nvSpPr>
        <p:spPr>
          <a:xfrm>
            <a:off x="533400" y="1905000"/>
            <a:ext cx="4419600" cy="461665"/>
          </a:xfrm>
          <a:prstGeom prst="rect">
            <a:avLst/>
          </a:prstGeom>
          <a:noFill/>
        </p:spPr>
        <p:txBody>
          <a:bodyPr wrap="square" rtlCol="0">
            <a:spAutoFit/>
          </a:bodyPr>
          <a:lstStyle/>
          <a:p>
            <a:r>
              <a:rPr lang="en-US" sz="2400" dirty="0" smtClean="0">
                <a:solidFill>
                  <a:schemeClr val="accent2">
                    <a:lumMod val="50000"/>
                  </a:schemeClr>
                </a:solidFill>
                <a:latin typeface="Algerian" pitchFamily="82" charset="0"/>
              </a:rPr>
              <a:t>Royal Classic House</a:t>
            </a:r>
            <a:endParaRPr lang="en-US" sz="2400" dirty="0">
              <a:solidFill>
                <a:schemeClr val="accent2">
                  <a:lumMod val="50000"/>
                </a:schemeClr>
              </a:solidFill>
              <a:latin typeface="Algerian" pitchFamily="82" charset="0"/>
            </a:endParaRPr>
          </a:p>
        </p:txBody>
      </p:sp>
      <p:sp>
        <p:nvSpPr>
          <p:cNvPr id="10" name="TextBox 9"/>
          <p:cNvSpPr txBox="1"/>
          <p:nvPr/>
        </p:nvSpPr>
        <p:spPr>
          <a:xfrm>
            <a:off x="5410200" y="3733800"/>
            <a:ext cx="3581400" cy="2308324"/>
          </a:xfrm>
          <a:prstGeom prst="rect">
            <a:avLst/>
          </a:prstGeom>
          <a:noFill/>
        </p:spPr>
        <p:txBody>
          <a:bodyPr wrap="square" rtlCol="0">
            <a:spAutoFit/>
          </a:bodyPr>
          <a:lstStyle/>
          <a:p>
            <a:r>
              <a:rPr lang="en-US" dirty="0" smtClean="0">
                <a:latin typeface="Sylfaen" pitchFamily="18" charset="0"/>
              </a:rPr>
              <a:t>A unique multifunctional residential complex located in the hearth of Yerevan. The  building is next to the Republic square, right on the place, where Old traditions end and New city is starting. </a:t>
            </a:r>
          </a:p>
          <a:p>
            <a:r>
              <a:rPr lang="en-US" dirty="0" smtClean="0">
                <a:latin typeface="Sylfaen" pitchFamily="18" charset="0"/>
              </a:rPr>
              <a:t>The main aim is to provide Royal </a:t>
            </a:r>
            <a:r>
              <a:rPr lang="en-US" dirty="0">
                <a:latin typeface="Sylfaen" pitchFamily="18" charset="0"/>
              </a:rPr>
              <a:t>L</a:t>
            </a:r>
            <a:r>
              <a:rPr lang="en-US" dirty="0" smtClean="0">
                <a:latin typeface="Sylfaen" pitchFamily="18" charset="0"/>
              </a:rPr>
              <a:t>ifestyle with Classic </a:t>
            </a:r>
            <a:r>
              <a:rPr lang="en-US" dirty="0">
                <a:latin typeface="Sylfaen" pitchFamily="18" charset="0"/>
              </a:rPr>
              <a:t>T</a:t>
            </a:r>
            <a:r>
              <a:rPr lang="en-US" dirty="0" smtClean="0">
                <a:latin typeface="Sylfaen" pitchFamily="18" charset="0"/>
              </a:rPr>
              <a:t>raditions. </a:t>
            </a:r>
          </a:p>
        </p:txBody>
      </p:sp>
      <p:pic>
        <p:nvPicPr>
          <p:cNvPr id="7" name="Picture 6" descr="blank new.jpg"/>
          <p:cNvPicPr/>
          <p:nvPr/>
        </p:nvPicPr>
        <p:blipFill>
          <a:blip r:embed="rId3" cstate="print"/>
          <a:stretch>
            <a:fillRect/>
          </a:stretch>
        </p:blipFill>
        <p:spPr>
          <a:xfrm>
            <a:off x="0" y="0"/>
            <a:ext cx="6397540" cy="1257300"/>
          </a:xfrm>
          <a:prstGeom prst="rect">
            <a:avLst/>
          </a:prstGeom>
        </p:spPr>
      </p:pic>
      <p:pic>
        <p:nvPicPr>
          <p:cNvPr id="8" name="Picture 7" descr="teqot b.png"/>
          <p:cNvPicPr>
            <a:picLocks noChangeAspect="1"/>
          </p:cNvPicPr>
          <p:nvPr/>
        </p:nvPicPr>
        <p:blipFill>
          <a:blip r:embed="rId4"/>
          <a:stretch>
            <a:fillRect/>
          </a:stretch>
        </p:blipFill>
        <p:spPr>
          <a:xfrm>
            <a:off x="4343400" y="228600"/>
            <a:ext cx="4978400" cy="3733800"/>
          </a:xfrm>
          <a:prstGeom prst="rect">
            <a:avLst/>
          </a:prstGeom>
        </p:spPr>
      </p:pic>
      <p:sp>
        <p:nvSpPr>
          <p:cNvPr id="12" name="Rectangle 11"/>
          <p:cNvSpPr/>
          <p:nvPr/>
        </p:nvSpPr>
        <p:spPr>
          <a:xfrm>
            <a:off x="228600" y="1219200"/>
            <a:ext cx="1249060" cy="369332"/>
          </a:xfrm>
          <a:prstGeom prst="rect">
            <a:avLst/>
          </a:prstGeom>
        </p:spPr>
        <p:txBody>
          <a:bodyPr wrap="none">
            <a:spAutoFit/>
          </a:bodyPr>
          <a:lstStyle/>
          <a:p>
            <a:r>
              <a:rPr lang="en-US" dirty="0" smtClean="0">
                <a:solidFill>
                  <a:srgbClr val="C00000"/>
                </a:solidFill>
                <a:latin typeface="Arial Narrow" pitchFamily="34" charset="0"/>
              </a:rPr>
              <a:t>Construction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eption_v2 (1).jpg"/>
          <p:cNvPicPr>
            <a:picLocks noChangeAspect="1"/>
          </p:cNvPicPr>
          <p:nvPr/>
        </p:nvPicPr>
        <p:blipFill>
          <a:blip r:embed="rId2" cstate="print"/>
          <a:stretch>
            <a:fillRect/>
          </a:stretch>
        </p:blipFill>
        <p:spPr>
          <a:xfrm>
            <a:off x="0" y="1676400"/>
            <a:ext cx="2641600" cy="1981200"/>
          </a:xfrm>
          <a:prstGeom prst="rect">
            <a:avLst/>
          </a:prstGeom>
        </p:spPr>
      </p:pic>
      <p:pic>
        <p:nvPicPr>
          <p:cNvPr id="6" name="Picture 5" descr="reception_v2 (4).jpg"/>
          <p:cNvPicPr>
            <a:picLocks noChangeAspect="1"/>
          </p:cNvPicPr>
          <p:nvPr/>
        </p:nvPicPr>
        <p:blipFill>
          <a:blip r:embed="rId3" cstate="print"/>
          <a:stretch>
            <a:fillRect/>
          </a:stretch>
        </p:blipFill>
        <p:spPr>
          <a:xfrm>
            <a:off x="-304800" y="4457700"/>
            <a:ext cx="3200400" cy="2400300"/>
          </a:xfrm>
          <a:prstGeom prst="rect">
            <a:avLst/>
          </a:prstGeom>
        </p:spPr>
      </p:pic>
      <p:pic>
        <p:nvPicPr>
          <p:cNvPr id="7" name="Picture 6" descr="WEB Partner.lnk.png"/>
          <p:cNvPicPr>
            <a:picLocks noChangeAspect="1"/>
          </p:cNvPicPr>
          <p:nvPr/>
        </p:nvPicPr>
        <p:blipFill>
          <a:blip r:embed="rId4" cstate="print"/>
          <a:stretch>
            <a:fillRect/>
          </a:stretch>
        </p:blipFill>
        <p:spPr>
          <a:xfrm>
            <a:off x="6705600" y="0"/>
            <a:ext cx="1930400" cy="1447800"/>
          </a:xfrm>
          <a:prstGeom prst="rect">
            <a:avLst/>
          </a:prstGeom>
        </p:spPr>
      </p:pic>
      <p:pic>
        <p:nvPicPr>
          <p:cNvPr id="10" name="Picture 9" descr="4.jpg"/>
          <p:cNvPicPr>
            <a:picLocks noChangeAspect="1"/>
          </p:cNvPicPr>
          <p:nvPr/>
        </p:nvPicPr>
        <p:blipFill>
          <a:blip r:embed="rId5"/>
          <a:stretch>
            <a:fillRect/>
          </a:stretch>
        </p:blipFill>
        <p:spPr>
          <a:xfrm>
            <a:off x="2743200" y="1524000"/>
            <a:ext cx="6197600" cy="4648200"/>
          </a:xfrm>
          <a:prstGeom prst="rect">
            <a:avLst/>
          </a:prstGeom>
        </p:spPr>
      </p:pic>
      <p:pic>
        <p:nvPicPr>
          <p:cNvPr id="11" name="Picture 10" descr="reception_v2 (6).jpg"/>
          <p:cNvPicPr>
            <a:picLocks noChangeAspect="1"/>
          </p:cNvPicPr>
          <p:nvPr/>
        </p:nvPicPr>
        <p:blipFill>
          <a:blip r:embed="rId6" cstate="print"/>
          <a:stretch>
            <a:fillRect/>
          </a:stretch>
        </p:blipFill>
        <p:spPr>
          <a:xfrm>
            <a:off x="838200" y="3657600"/>
            <a:ext cx="2565400" cy="1924050"/>
          </a:xfrm>
          <a:prstGeom prst="rect">
            <a:avLst/>
          </a:prstGeom>
        </p:spPr>
      </p:pic>
      <p:sp>
        <p:nvSpPr>
          <p:cNvPr id="8" name="Rectangle 7"/>
          <p:cNvSpPr/>
          <p:nvPr/>
        </p:nvSpPr>
        <p:spPr>
          <a:xfrm>
            <a:off x="152400" y="1219200"/>
            <a:ext cx="1249060" cy="369332"/>
          </a:xfrm>
          <a:prstGeom prst="rect">
            <a:avLst/>
          </a:prstGeom>
        </p:spPr>
        <p:txBody>
          <a:bodyPr wrap="none">
            <a:spAutoFit/>
          </a:bodyPr>
          <a:lstStyle/>
          <a:p>
            <a:r>
              <a:rPr lang="en-US" dirty="0" smtClean="0">
                <a:solidFill>
                  <a:srgbClr val="C00000"/>
                </a:solidFill>
                <a:latin typeface="Arial Narrow" pitchFamily="34" charset="0"/>
              </a:rPr>
              <a:t>Construction</a:t>
            </a:r>
            <a:endParaRPr lang="en-US" dirty="0"/>
          </a:p>
        </p:txBody>
      </p:sp>
      <p:pic>
        <p:nvPicPr>
          <p:cNvPr id="9" name="Picture 8" descr="blank new.jpg"/>
          <p:cNvPicPr/>
          <p:nvPr/>
        </p:nvPicPr>
        <p:blipFill>
          <a:blip r:embed="rId7" cstate="print"/>
          <a:stretch>
            <a:fillRect/>
          </a:stretch>
        </p:blipFill>
        <p:spPr>
          <a:xfrm>
            <a:off x="152400" y="0"/>
            <a:ext cx="6397540" cy="1257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5029200"/>
            <a:ext cx="6141087" cy="1323439"/>
          </a:xfrm>
          <a:prstGeom prst="rect">
            <a:avLst/>
          </a:prstGeom>
          <a:noFill/>
        </p:spPr>
        <p:txBody>
          <a:bodyPr wrap="square" rtlCol="0">
            <a:spAutoFit/>
          </a:bodyPr>
          <a:lstStyle/>
          <a:p>
            <a:r>
              <a:rPr lang="en-US" sz="2000" dirty="0" smtClean="0">
                <a:latin typeface="Sylfaen" pitchFamily="18" charset="0"/>
              </a:rPr>
              <a:t>The ruling Republican Party’s central residence was also built by our Company.</a:t>
            </a:r>
          </a:p>
          <a:p>
            <a:r>
              <a:rPr lang="en-US" sz="2000" smtClean="0">
                <a:latin typeface="Sylfaen" pitchFamily="18" charset="0"/>
              </a:rPr>
              <a:t>O</a:t>
            </a:r>
            <a:r>
              <a:rPr lang="en-US" sz="2000" smtClean="0">
                <a:latin typeface="Sylfaen" pitchFamily="18" charset="0"/>
              </a:rPr>
              <a:t>ur </a:t>
            </a:r>
            <a:r>
              <a:rPr lang="en-US" sz="2000" dirty="0" smtClean="0">
                <a:latin typeface="Sylfaen" pitchFamily="18" charset="0"/>
              </a:rPr>
              <a:t>company is entrusted with the construction of the next part of this building which is already planned. </a:t>
            </a:r>
            <a:endParaRPr lang="en-US" sz="2000" dirty="0">
              <a:latin typeface="Sylfaen" pitchFamily="18" charset="0"/>
            </a:endParaRPr>
          </a:p>
        </p:txBody>
      </p:sp>
      <p:pic>
        <p:nvPicPr>
          <p:cNvPr id="7" name="Picture 6" descr="1.jpg"/>
          <p:cNvPicPr>
            <a:picLocks noChangeAspect="1"/>
          </p:cNvPicPr>
          <p:nvPr/>
        </p:nvPicPr>
        <p:blipFill>
          <a:blip r:embed="rId2"/>
          <a:stretch>
            <a:fillRect/>
          </a:stretch>
        </p:blipFill>
        <p:spPr>
          <a:xfrm>
            <a:off x="152400" y="1524000"/>
            <a:ext cx="2971800" cy="3502478"/>
          </a:xfrm>
          <a:prstGeom prst="rect">
            <a:avLst/>
          </a:prstGeom>
        </p:spPr>
      </p:pic>
      <p:pic>
        <p:nvPicPr>
          <p:cNvPr id="8" name="Picture 7" descr="hhk.jpg"/>
          <p:cNvPicPr>
            <a:picLocks noChangeAspect="1"/>
          </p:cNvPicPr>
          <p:nvPr/>
        </p:nvPicPr>
        <p:blipFill>
          <a:blip r:embed="rId3"/>
          <a:stretch>
            <a:fillRect/>
          </a:stretch>
        </p:blipFill>
        <p:spPr>
          <a:xfrm>
            <a:off x="4038600" y="1733550"/>
            <a:ext cx="3987800" cy="2990850"/>
          </a:xfrm>
          <a:prstGeom prst="rect">
            <a:avLst/>
          </a:prstGeom>
        </p:spPr>
      </p:pic>
      <p:pic>
        <p:nvPicPr>
          <p:cNvPr id="11" name="Picture 10" descr="blank new.jpg"/>
          <p:cNvPicPr/>
          <p:nvPr/>
        </p:nvPicPr>
        <p:blipFill>
          <a:blip r:embed="rId4" cstate="print"/>
          <a:stretch>
            <a:fillRect/>
          </a:stretch>
        </p:blipFill>
        <p:spPr>
          <a:xfrm>
            <a:off x="152400" y="0"/>
            <a:ext cx="6397540" cy="1257300"/>
          </a:xfrm>
          <a:prstGeom prst="rect">
            <a:avLst/>
          </a:prstGeom>
        </p:spPr>
      </p:pic>
      <p:sp>
        <p:nvSpPr>
          <p:cNvPr id="12" name="Rectangle 11"/>
          <p:cNvSpPr/>
          <p:nvPr/>
        </p:nvSpPr>
        <p:spPr>
          <a:xfrm>
            <a:off x="152400" y="1219200"/>
            <a:ext cx="1249060" cy="369332"/>
          </a:xfrm>
          <a:prstGeom prst="rect">
            <a:avLst/>
          </a:prstGeom>
        </p:spPr>
        <p:txBody>
          <a:bodyPr wrap="none">
            <a:spAutoFit/>
          </a:bodyPr>
          <a:lstStyle/>
          <a:p>
            <a:r>
              <a:rPr lang="en-US" dirty="0" smtClean="0">
                <a:solidFill>
                  <a:srgbClr val="C00000"/>
                </a:solidFill>
                <a:latin typeface="Arial Narrow" pitchFamily="34" charset="0"/>
              </a:rPr>
              <a:t>Construction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0"/>
            <a:ext cx="8763000" cy="36576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 for attention</a:t>
            </a:r>
            <a:b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b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8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lfaen" pitchFamily="18" charset="0"/>
              </a:rPr>
              <a:t>We hope for the prospective and productive cooperation</a:t>
            </a:r>
            <a:endParaRPr lang="en-US" sz="28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lfae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normAutofit fontScale="85000" lnSpcReduction="10000"/>
          </a:bodyPr>
          <a:lstStyle/>
          <a:p>
            <a:r>
              <a:rPr lang="en-US" sz="1800" dirty="0" smtClean="0"/>
              <a:t>The Energetic corporation  is licensed for hydro power plant building and  exploitation.</a:t>
            </a:r>
          </a:p>
          <a:p>
            <a:pPr>
              <a:buNone/>
            </a:pPr>
            <a:endParaRPr lang="en-US" sz="1800" dirty="0" smtClean="0"/>
          </a:p>
          <a:p>
            <a:r>
              <a:rPr lang="en-US" sz="1800" dirty="0" smtClean="0"/>
              <a:t>The Energetic Corporation has its own departments for development and technical design of  hydro power plants.</a:t>
            </a:r>
          </a:p>
          <a:p>
            <a:pPr>
              <a:buNone/>
            </a:pPr>
            <a:endParaRPr lang="en-US" sz="1800" dirty="0" smtClean="0"/>
          </a:p>
          <a:p>
            <a:r>
              <a:rPr lang="en-US" sz="1800" dirty="0" smtClean="0"/>
              <a:t>Employees of the Energetic Corporation development and technical design of  hydro power plants departments  are highly skilled specialists who are licensed for the technical designing of hydro power plants accordingly. </a:t>
            </a:r>
          </a:p>
          <a:p>
            <a:pPr>
              <a:buNone/>
            </a:pPr>
            <a:endParaRPr lang="en-US" sz="1800" dirty="0" smtClean="0"/>
          </a:p>
          <a:p>
            <a:r>
              <a:rPr lang="en-US" sz="1800" dirty="0" smtClean="0"/>
              <a:t>The Energetic Corporation has it’s own technical fleet for hydro power plants construction.</a:t>
            </a:r>
          </a:p>
          <a:p>
            <a:pPr>
              <a:buNone/>
            </a:pPr>
            <a:endParaRPr lang="en-US" sz="1800" dirty="0" smtClean="0"/>
          </a:p>
          <a:p>
            <a:r>
              <a:rPr lang="en-US" sz="1800" dirty="0" smtClean="0"/>
              <a:t>The Energetic Corporation has advanced structure presented by shareholders, directors, accountants, lawyers, technical consultants.</a:t>
            </a:r>
          </a:p>
          <a:p>
            <a:pPr>
              <a:buNone/>
            </a:pPr>
            <a:endParaRPr lang="en-US" sz="1800" dirty="0" smtClean="0"/>
          </a:p>
          <a:p>
            <a:r>
              <a:rPr lang="en-US" sz="1800" dirty="0" smtClean="0"/>
              <a:t>Each of  below mentioned implemented projects has it’s local management presented by Executive Directors, deputy directors, accountants, senior operators, operators.  </a:t>
            </a:r>
            <a:endParaRPr lang="ru-RU" sz="1800" dirty="0"/>
          </a:p>
        </p:txBody>
      </p:sp>
      <p:sp>
        <p:nvSpPr>
          <p:cNvPr id="5" name="Заголовок 4"/>
          <p:cNvSpPr>
            <a:spLocks noGrp="1"/>
          </p:cNvSpPr>
          <p:nvPr>
            <p:ph type="title"/>
          </p:nvPr>
        </p:nvSpPr>
        <p:spPr/>
        <p:txBody>
          <a:bodyPr>
            <a:normAutofit/>
          </a:bodyPr>
          <a:lstStyle/>
          <a:p>
            <a:r>
              <a:rPr lang="en-US" sz="2800" dirty="0" smtClean="0"/>
              <a:t>Energetic corporation structure</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en-US" sz="1800" dirty="0" smtClean="0">
                <a:latin typeface="Sylfaen" pitchFamily="18" charset="0"/>
              </a:rPr>
              <a:t>The Energetic Corporation has it’s branches which are presented by Hydro Corporation CJSC, Mina-Maya LLC, </a:t>
            </a:r>
            <a:r>
              <a:rPr lang="en-US" sz="1800" dirty="0" err="1" smtClean="0">
                <a:latin typeface="Sylfaen" pitchFamily="18" charset="0"/>
              </a:rPr>
              <a:t>Areni</a:t>
            </a:r>
            <a:r>
              <a:rPr lang="en-US" sz="1800" dirty="0" smtClean="0">
                <a:latin typeface="Sylfaen" pitchFamily="18" charset="0"/>
              </a:rPr>
              <a:t> HEK CJSC. </a:t>
            </a:r>
          </a:p>
          <a:p>
            <a:pPr lvl="0">
              <a:buNone/>
            </a:pPr>
            <a:endParaRPr lang="en-US" sz="1800" dirty="0" smtClean="0">
              <a:latin typeface="Sylfaen" pitchFamily="18" charset="0"/>
            </a:endParaRPr>
          </a:p>
          <a:p>
            <a:r>
              <a:rPr lang="en-US" sz="1800" b="1" dirty="0" smtClean="0">
                <a:solidFill>
                  <a:schemeClr val="bg2">
                    <a:lumMod val="10000"/>
                  </a:schemeClr>
                </a:solidFill>
                <a:latin typeface="Sylfaen" pitchFamily="18" charset="0"/>
              </a:rPr>
              <a:t>“Hydro Corporation” CJSC </a:t>
            </a:r>
            <a:r>
              <a:rPr lang="en-US" sz="1800" dirty="0" smtClean="0">
                <a:latin typeface="Sylfaen" pitchFamily="18" charset="0"/>
              </a:rPr>
              <a:t>was established in October, 2004 for the implementation of </a:t>
            </a:r>
            <a:r>
              <a:rPr lang="en-US" sz="1800" dirty="0" err="1" smtClean="0">
                <a:latin typeface="Sylfaen" pitchFamily="18" charset="0"/>
              </a:rPr>
              <a:t>Argichi</a:t>
            </a:r>
            <a:r>
              <a:rPr lang="en-US" sz="1800" dirty="0" smtClean="0">
                <a:latin typeface="Sylfaen" pitchFamily="18" charset="0"/>
              </a:rPr>
              <a:t> Hydro Power Plants. </a:t>
            </a:r>
          </a:p>
          <a:p>
            <a:pPr>
              <a:buNone/>
            </a:pPr>
            <a:endParaRPr lang="en-US" sz="1800" dirty="0" smtClean="0">
              <a:latin typeface="Sylfaen" pitchFamily="18" charset="0"/>
            </a:endParaRPr>
          </a:p>
          <a:p>
            <a:pPr lvl="0"/>
            <a:r>
              <a:rPr lang="en-US" sz="1800" b="1" dirty="0" smtClean="0">
                <a:solidFill>
                  <a:schemeClr val="bg2">
                    <a:lumMod val="10000"/>
                  </a:schemeClr>
                </a:solidFill>
                <a:latin typeface="Sylfaen" pitchFamily="18" charset="0"/>
              </a:rPr>
              <a:t>“Mina-Maya” LLC </a:t>
            </a:r>
            <a:r>
              <a:rPr lang="en-US" sz="1800" dirty="0" smtClean="0">
                <a:latin typeface="Sylfaen" pitchFamily="18" charset="0"/>
              </a:rPr>
              <a:t>was established in 2008 for the implementation of “</a:t>
            </a:r>
            <a:r>
              <a:rPr lang="en-US" sz="1800" dirty="0" err="1" smtClean="0">
                <a:latin typeface="Sylfaen" pitchFamily="18" charset="0"/>
              </a:rPr>
              <a:t>Eghegnadzor</a:t>
            </a:r>
            <a:r>
              <a:rPr lang="en-US" sz="1800" dirty="0" smtClean="0">
                <a:latin typeface="Sylfaen" pitchFamily="18" charset="0"/>
              </a:rPr>
              <a:t>” SHPP project in </a:t>
            </a:r>
            <a:r>
              <a:rPr lang="en-US" sz="1800" dirty="0" err="1" smtClean="0">
                <a:latin typeface="Sylfaen" pitchFamily="18" charset="0"/>
              </a:rPr>
              <a:t>Vayots</a:t>
            </a:r>
            <a:r>
              <a:rPr lang="en-US" sz="1800" dirty="0" smtClean="0">
                <a:latin typeface="Sylfaen" pitchFamily="18" charset="0"/>
              </a:rPr>
              <a:t> </a:t>
            </a:r>
            <a:r>
              <a:rPr lang="en-US" sz="1800" dirty="0" err="1" smtClean="0">
                <a:latin typeface="Sylfaen" pitchFamily="18" charset="0"/>
              </a:rPr>
              <a:t>Dzor</a:t>
            </a:r>
            <a:r>
              <a:rPr lang="en-US" sz="1800" dirty="0" smtClean="0">
                <a:latin typeface="Sylfaen" pitchFamily="18" charset="0"/>
              </a:rPr>
              <a:t> </a:t>
            </a:r>
            <a:r>
              <a:rPr lang="en-US" sz="1800" dirty="0" err="1" smtClean="0">
                <a:latin typeface="Sylfaen" pitchFamily="18" charset="0"/>
              </a:rPr>
              <a:t>marz</a:t>
            </a:r>
            <a:r>
              <a:rPr lang="en-US" sz="1800" dirty="0" smtClean="0">
                <a:latin typeface="Sylfaen" pitchFamily="18" charset="0"/>
              </a:rPr>
              <a:t>, Armenia.</a:t>
            </a:r>
          </a:p>
          <a:p>
            <a:pPr lvl="0">
              <a:buNone/>
            </a:pPr>
            <a:endParaRPr lang="en-US" sz="1800" dirty="0" smtClean="0">
              <a:latin typeface="Sylfaen" pitchFamily="18" charset="0"/>
            </a:endParaRPr>
          </a:p>
          <a:p>
            <a:pPr lvl="0"/>
            <a:r>
              <a:rPr lang="en-US" sz="1800" dirty="0" smtClean="0">
                <a:latin typeface="Sylfaen" pitchFamily="18" charset="0"/>
              </a:rPr>
              <a:t>In 2011 </a:t>
            </a:r>
            <a:r>
              <a:rPr lang="en-US" sz="1800" b="1" dirty="0" smtClean="0">
                <a:solidFill>
                  <a:schemeClr val="bg2">
                    <a:lumMod val="10000"/>
                  </a:schemeClr>
                </a:solidFill>
                <a:latin typeface="Sylfaen" pitchFamily="18" charset="0"/>
              </a:rPr>
              <a:t>“</a:t>
            </a:r>
            <a:r>
              <a:rPr lang="en-US" sz="1800" b="1" dirty="0" err="1" smtClean="0">
                <a:solidFill>
                  <a:schemeClr val="bg2">
                    <a:lumMod val="10000"/>
                  </a:schemeClr>
                </a:solidFill>
                <a:latin typeface="Sylfaen" pitchFamily="18" charset="0"/>
              </a:rPr>
              <a:t>Areni</a:t>
            </a:r>
            <a:r>
              <a:rPr lang="en-US" sz="1800" b="1" dirty="0" smtClean="0">
                <a:solidFill>
                  <a:schemeClr val="bg2">
                    <a:lumMod val="10000"/>
                  </a:schemeClr>
                </a:solidFill>
                <a:latin typeface="Sylfaen" pitchFamily="18" charset="0"/>
              </a:rPr>
              <a:t> HEK “ CJSC </a:t>
            </a:r>
            <a:r>
              <a:rPr lang="en-US" sz="1800" dirty="0" smtClean="0">
                <a:latin typeface="Sylfaen" pitchFamily="18" charset="0"/>
              </a:rPr>
              <a:t>was established for the purpose of implementation “</a:t>
            </a:r>
            <a:r>
              <a:rPr lang="en-US" sz="1800" dirty="0" err="1" smtClean="0">
                <a:latin typeface="Sylfaen" pitchFamily="18" charset="0"/>
              </a:rPr>
              <a:t>Areni</a:t>
            </a:r>
            <a:r>
              <a:rPr lang="en-US" sz="1800" dirty="0" smtClean="0">
                <a:latin typeface="Sylfaen" pitchFamily="18" charset="0"/>
              </a:rPr>
              <a:t>” Small hydro power plant, situated also in  </a:t>
            </a:r>
            <a:r>
              <a:rPr lang="en-US" sz="1800" dirty="0" err="1" smtClean="0">
                <a:latin typeface="Sylfaen" pitchFamily="18" charset="0"/>
              </a:rPr>
              <a:t>Vayots</a:t>
            </a:r>
            <a:r>
              <a:rPr lang="en-US" sz="1800" dirty="0" smtClean="0">
                <a:latin typeface="Sylfaen" pitchFamily="18" charset="0"/>
              </a:rPr>
              <a:t> </a:t>
            </a:r>
            <a:r>
              <a:rPr lang="en-US" sz="1800" dirty="0" err="1" smtClean="0">
                <a:latin typeface="Sylfaen" pitchFamily="18" charset="0"/>
              </a:rPr>
              <a:t>Dzor</a:t>
            </a:r>
            <a:r>
              <a:rPr lang="en-US" sz="1800" dirty="0" smtClean="0">
                <a:latin typeface="Sylfaen" pitchFamily="18" charset="0"/>
              </a:rPr>
              <a:t> </a:t>
            </a:r>
            <a:r>
              <a:rPr lang="en-US" sz="1800" dirty="0" err="1" smtClean="0">
                <a:latin typeface="Sylfaen" pitchFamily="18" charset="0"/>
              </a:rPr>
              <a:t>marz</a:t>
            </a:r>
            <a:r>
              <a:rPr lang="en-US" sz="1800" dirty="0" smtClean="0">
                <a:latin typeface="Sylfaen" pitchFamily="18" charset="0"/>
              </a:rPr>
              <a:t>.</a:t>
            </a:r>
            <a:endParaRPr lang="ru-RU" sz="1800" dirty="0" smtClean="0">
              <a:latin typeface="Sylfaen" pitchFamily="18" charset="0"/>
            </a:endParaRPr>
          </a:p>
          <a:p>
            <a:endParaRPr lang="ru-RU" dirty="0"/>
          </a:p>
        </p:txBody>
      </p:sp>
      <p:sp>
        <p:nvSpPr>
          <p:cNvPr id="2" name="Заголовок 1"/>
          <p:cNvSpPr>
            <a:spLocks noGrp="1"/>
          </p:cNvSpPr>
          <p:nvPr>
            <p:ph type="title"/>
          </p:nvPr>
        </p:nvSpPr>
        <p:spPr/>
        <p:txBody>
          <a:bodyPr>
            <a:normAutofit/>
          </a:bodyPr>
          <a:lstStyle/>
          <a:p>
            <a:r>
              <a:rPr lang="en-US" sz="2400" dirty="0" smtClean="0">
                <a:solidFill>
                  <a:srgbClr val="C00000"/>
                </a:solidFill>
              </a:rPr>
              <a:t>Executive Summary</a:t>
            </a:r>
            <a:endParaRPr lang="ru-RU" sz="24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a:stretch>
            <a:fillRect/>
          </a:stretch>
        </p:blipFill>
        <p:spPr>
          <a:xfrm>
            <a:off x="4114800" y="1828800"/>
            <a:ext cx="4752975" cy="3562350"/>
          </a:xfrm>
          <a:prstGeom prst="rect">
            <a:avLst/>
          </a:prstGeom>
        </p:spPr>
      </p:pic>
      <p:sp>
        <p:nvSpPr>
          <p:cNvPr id="5" name="Rectangle 4"/>
          <p:cNvSpPr/>
          <p:nvPr/>
        </p:nvSpPr>
        <p:spPr>
          <a:xfrm>
            <a:off x="152400" y="3048000"/>
            <a:ext cx="4343400" cy="1815882"/>
          </a:xfrm>
          <a:prstGeom prst="rect">
            <a:avLst/>
          </a:prstGeom>
        </p:spPr>
        <p:txBody>
          <a:bodyPr wrap="square">
            <a:spAutoFit/>
          </a:bodyPr>
          <a:lstStyle/>
          <a:p>
            <a:pPr>
              <a:buFont typeface="Wingdings" pitchFamily="2" charset="2"/>
              <a:buChar char="Ø"/>
            </a:pPr>
            <a:r>
              <a:rPr lang="en-US" sz="1600" dirty="0" smtClean="0">
                <a:latin typeface="Sylfaen" pitchFamily="18" charset="0"/>
              </a:rPr>
              <a:t>Established in October 4, 2004</a:t>
            </a:r>
          </a:p>
          <a:p>
            <a:pPr>
              <a:buFont typeface="Wingdings" pitchFamily="2" charset="2"/>
              <a:buChar char="Ø"/>
            </a:pPr>
            <a:endParaRPr lang="en-US" sz="1600" dirty="0" smtClean="0">
              <a:latin typeface="Sylfaen" pitchFamily="18" charset="0"/>
            </a:endParaRPr>
          </a:p>
          <a:p>
            <a:pPr>
              <a:buFont typeface="Wingdings" pitchFamily="2" charset="2"/>
              <a:buChar char="Ø"/>
            </a:pPr>
            <a:r>
              <a:rPr lang="en-US" sz="1600" dirty="0" smtClean="0">
                <a:latin typeface="Sylfaen" pitchFamily="18" charset="0"/>
              </a:rPr>
              <a:t>Charter Capital of the Company – </a:t>
            </a:r>
          </a:p>
          <a:p>
            <a:r>
              <a:rPr lang="en-US" sz="1600" dirty="0" smtClean="0">
                <a:latin typeface="Sylfaen" pitchFamily="18" charset="0"/>
              </a:rPr>
              <a:t>AMD 1,100,000,000 (USD 3,000,000).</a:t>
            </a:r>
          </a:p>
          <a:p>
            <a:pPr>
              <a:buNone/>
            </a:pPr>
            <a:endParaRPr lang="en-US" sz="1600" dirty="0" smtClean="0">
              <a:latin typeface="Sylfaen" pitchFamily="18" charset="0"/>
            </a:endParaRPr>
          </a:p>
          <a:p>
            <a:pPr>
              <a:buFont typeface="Wingdings" pitchFamily="2" charset="2"/>
              <a:buChar char="Ø"/>
            </a:pPr>
            <a:r>
              <a:rPr lang="en-US" sz="1600" dirty="0" smtClean="0">
                <a:latin typeface="Sylfaen" pitchFamily="18" charset="0"/>
              </a:rPr>
              <a:t> 1,100 outstanding registered shares, </a:t>
            </a:r>
          </a:p>
          <a:p>
            <a:r>
              <a:rPr lang="en-US" sz="1600" dirty="0" smtClean="0">
                <a:latin typeface="Sylfaen" pitchFamily="18" charset="0"/>
              </a:rPr>
              <a:t>with AMD 1,000,000 (USD 2.700) face value.</a:t>
            </a:r>
          </a:p>
        </p:txBody>
      </p:sp>
      <p:pic>
        <p:nvPicPr>
          <p:cNvPr id="7" name="Picture 2" descr="Hydro_CJSC222[1]"/>
          <p:cNvPicPr>
            <a:picLocks noChangeAspect="1" noChangeArrowheads="1"/>
          </p:cNvPicPr>
          <p:nvPr/>
        </p:nvPicPr>
        <p:blipFill>
          <a:blip r:embed="rId3"/>
          <a:srcRect/>
          <a:stretch>
            <a:fillRect/>
          </a:stretch>
        </p:blipFill>
        <p:spPr bwMode="auto">
          <a:xfrm>
            <a:off x="1447800" y="457200"/>
            <a:ext cx="6134945" cy="12261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pPr>
              <a:buNone/>
            </a:pPr>
            <a:endParaRPr lang="en-US" sz="1800" dirty="0">
              <a:latin typeface="Sylfaen" pitchFamily="18" charset="0"/>
            </a:endParaRPr>
          </a:p>
          <a:p>
            <a:pPr>
              <a:buNone/>
            </a:pPr>
            <a:endParaRPr lang="en-US" dirty="0"/>
          </a:p>
        </p:txBody>
      </p:sp>
      <p:pic>
        <p:nvPicPr>
          <p:cNvPr id="4" name="Picture 2" descr="Hydro_CJSC222[1]"/>
          <p:cNvPicPr>
            <a:picLocks noChangeAspect="1" noChangeArrowheads="1"/>
          </p:cNvPicPr>
          <p:nvPr/>
        </p:nvPicPr>
        <p:blipFill>
          <a:blip r:embed="rId2"/>
          <a:srcRect/>
          <a:stretch>
            <a:fillRect/>
          </a:stretch>
        </p:blipFill>
        <p:spPr bwMode="auto">
          <a:xfrm>
            <a:off x="1981200" y="236582"/>
            <a:ext cx="5943600" cy="1187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12.png"/>
          <p:cNvPicPr>
            <a:picLocks noChangeAspect="1"/>
          </p:cNvPicPr>
          <p:nvPr/>
        </p:nvPicPr>
        <p:blipFill>
          <a:blip r:embed="rId3"/>
          <a:stretch>
            <a:fillRect/>
          </a:stretch>
        </p:blipFill>
        <p:spPr>
          <a:xfrm>
            <a:off x="0" y="2819400"/>
            <a:ext cx="4827805" cy="2819400"/>
          </a:xfrm>
          <a:prstGeom prst="rect">
            <a:avLst/>
          </a:prstGeom>
        </p:spPr>
      </p:pic>
      <p:sp>
        <p:nvSpPr>
          <p:cNvPr id="11265" name="Rectangle 1"/>
          <p:cNvSpPr>
            <a:spLocks noChangeArrowheads="1"/>
          </p:cNvSpPr>
          <p:nvPr/>
        </p:nvSpPr>
        <p:spPr bwMode="auto">
          <a:xfrm>
            <a:off x="0" y="1828800"/>
            <a:ext cx="8305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Narrow" pitchFamily="34" charset="0"/>
                <a:ea typeface="Times New Roman" pitchFamily="18" charset="0"/>
                <a:cs typeface="Arial" pitchFamily="34" charset="0"/>
              </a:rPr>
              <a:t>Project of “ARGICHI” small hydro power plant </a:t>
            </a: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Rectangle 6"/>
          <p:cNvSpPr/>
          <p:nvPr/>
        </p:nvSpPr>
        <p:spPr>
          <a:xfrm>
            <a:off x="4800600" y="2362200"/>
            <a:ext cx="4343400" cy="738664"/>
          </a:xfrm>
          <a:prstGeom prst="rect">
            <a:avLst/>
          </a:prstGeom>
        </p:spPr>
        <p:txBody>
          <a:bodyPr wrap="square">
            <a:spAutoFit/>
          </a:bodyPr>
          <a:lstStyle/>
          <a:p>
            <a:pPr>
              <a:buNone/>
            </a:pPr>
            <a:r>
              <a:rPr lang="en-US" sz="1400" b="1" i="1" dirty="0" smtClean="0">
                <a:solidFill>
                  <a:schemeClr val="tx2">
                    <a:lumMod val="50000"/>
                  </a:schemeClr>
                </a:solidFill>
                <a:latin typeface="Sylfaen" pitchFamily="18" charset="0"/>
              </a:rPr>
              <a:t>The main purpose of the project activity is generation of clean hydroelectric energy and contribution to climate change mitigation efforts.</a:t>
            </a:r>
          </a:p>
        </p:txBody>
      </p:sp>
      <p:sp>
        <p:nvSpPr>
          <p:cNvPr id="11266" name="Rectangle 2"/>
          <p:cNvSpPr>
            <a:spLocks noChangeArrowheads="1"/>
          </p:cNvSpPr>
          <p:nvPr/>
        </p:nvSpPr>
        <p:spPr bwMode="auto">
          <a:xfrm>
            <a:off x="4876800" y="3124200"/>
            <a:ext cx="41148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Project location – Armenia, </a:t>
            </a:r>
            <a:r>
              <a:rPr kumimoji="0" lang="hy-AM"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Gegharkounik</a:t>
            </a: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a:t>
            </a:r>
            <a:r>
              <a:rPr kumimoji="0" lang="en-US" sz="1400" i="1" u="none" strike="noStrike" cap="none" normalizeH="0" baseline="0" dirty="0" err="1" smtClean="0">
                <a:ln>
                  <a:noFill/>
                </a:ln>
                <a:solidFill>
                  <a:schemeClr val="bg2">
                    <a:lumMod val="10000"/>
                  </a:schemeClr>
                </a:solidFill>
                <a:effectLst/>
                <a:latin typeface="Sylfaen" pitchFamily="18" charset="0"/>
                <a:ea typeface="Times New Roman" pitchFamily="18" charset="0"/>
                <a:cs typeface="Arial" pitchFamily="34" charset="0"/>
              </a:rPr>
              <a:t>Marz</a:t>
            </a: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a:t>
            </a:r>
            <a:r>
              <a:rPr kumimoji="0" lang="en-US" sz="1400" i="1" u="none" strike="noStrike" cap="none" normalizeH="0" baseline="0" dirty="0" err="1" smtClean="0">
                <a:ln>
                  <a:noFill/>
                </a:ln>
                <a:solidFill>
                  <a:schemeClr val="bg2">
                    <a:lumMod val="10000"/>
                  </a:schemeClr>
                </a:solidFill>
                <a:effectLst/>
                <a:latin typeface="Sylfaen" pitchFamily="18" charset="0"/>
                <a:ea typeface="Times New Roman" pitchFamily="18" charset="0"/>
                <a:cs typeface="Arial" pitchFamily="34" charset="0"/>
              </a:rPr>
              <a:t>Madina</a:t>
            </a: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village </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Generation capacity – 8.56 Mw</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Total investment required – 11,43 </a:t>
            </a:r>
            <a:r>
              <a:rPr kumimoji="0" lang="en-US" sz="1400" i="1" u="none" strike="noStrike" cap="none" normalizeH="0" baseline="0" dirty="0" err="1" smtClean="0">
                <a:ln>
                  <a:noFill/>
                </a:ln>
                <a:solidFill>
                  <a:schemeClr val="bg2">
                    <a:lumMod val="10000"/>
                  </a:schemeClr>
                </a:solidFill>
                <a:effectLst/>
                <a:latin typeface="Sylfaen" pitchFamily="18" charset="0"/>
                <a:ea typeface="Times New Roman" pitchFamily="18" charset="0"/>
                <a:cs typeface="Arial" pitchFamily="34" charset="0"/>
              </a:rPr>
              <a:t>mln</a:t>
            </a: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USD </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Annual electricity generation – 30.5 </a:t>
            </a:r>
            <a:r>
              <a:rPr kumimoji="0" lang="en-US" sz="1400" i="1" u="none" strike="noStrike" cap="none" normalizeH="0" baseline="0" dirty="0" err="1" smtClean="0">
                <a:ln>
                  <a:noFill/>
                </a:ln>
                <a:solidFill>
                  <a:schemeClr val="bg2">
                    <a:lumMod val="10000"/>
                  </a:schemeClr>
                </a:solidFill>
                <a:effectLst/>
                <a:latin typeface="Sylfaen" pitchFamily="18" charset="0"/>
                <a:ea typeface="Times New Roman" pitchFamily="18" charset="0"/>
                <a:cs typeface="Arial" pitchFamily="34" charset="0"/>
              </a:rPr>
              <a:t>mln</a:t>
            </a: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kWh </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Green tariff – 23,461AMD / 0.063 USD/kWh (with VAT)</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Guaranteed purchase – 15 years starting from the date of operation </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The license for construction of SHPP was issued by PSRC in 2004</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0" algn="l"/>
              </a:tabLst>
            </a:pPr>
            <a:r>
              <a:rPr kumimoji="0" lang="en-US" sz="140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The project was registered by CDM EB in 2007. Ref No 1459, Annual CERs – 13 000 tones of CO2e</a:t>
            </a:r>
          </a:p>
          <a:p>
            <a:pPr lvl="0" eaLnBrk="0" fontAlgn="base" hangingPunct="0">
              <a:spcBef>
                <a:spcPct val="0"/>
              </a:spcBef>
              <a:spcAft>
                <a:spcPct val="0"/>
              </a:spcAft>
              <a:buFontTx/>
              <a:buChar char="•"/>
              <a:tabLst>
                <a:tab pos="0" algn="l"/>
              </a:tabLst>
            </a:pPr>
            <a:r>
              <a:rPr lang="en-US" sz="1400" i="1" dirty="0" smtClean="0">
                <a:solidFill>
                  <a:schemeClr val="bg2">
                    <a:lumMod val="10000"/>
                  </a:schemeClr>
                </a:solidFill>
                <a:latin typeface="Sylfaen" pitchFamily="18" charset="0"/>
              </a:rPr>
              <a:t>The electricity generated by </a:t>
            </a:r>
            <a:r>
              <a:rPr lang="en-US" sz="1400" i="1" dirty="0" err="1" smtClean="0">
                <a:solidFill>
                  <a:schemeClr val="bg2">
                    <a:lumMod val="10000"/>
                  </a:schemeClr>
                </a:solidFill>
                <a:latin typeface="Sylfaen" pitchFamily="18" charset="0"/>
              </a:rPr>
              <a:t>Argichi</a:t>
            </a:r>
            <a:r>
              <a:rPr lang="en-US" sz="1400" i="1" dirty="0" smtClean="0">
                <a:solidFill>
                  <a:schemeClr val="bg2">
                    <a:lumMod val="10000"/>
                  </a:schemeClr>
                </a:solidFill>
                <a:latin typeface="Sylfaen" pitchFamily="18" charset="0"/>
              </a:rPr>
              <a:t> SHPP will be sold to Electric Networks of Armenia</a:t>
            </a:r>
            <a:endParaRPr kumimoji="0" lang="en-US" sz="1400" i="1" u="none" strike="noStrike" cap="none" normalizeH="0" baseline="0" dirty="0" smtClean="0">
              <a:ln>
                <a:noFill/>
              </a:ln>
              <a:solidFill>
                <a:schemeClr val="bg2">
                  <a:lumMod val="10000"/>
                </a:schemeClr>
              </a:solidFill>
              <a:effectLst/>
              <a:latin typeface="Sylfaen"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486400"/>
          </a:xfrm>
        </p:spPr>
        <p:txBody>
          <a:bodyPr>
            <a:normAutofit fontScale="32500" lnSpcReduction="20000"/>
          </a:bodyPr>
          <a:lstStyle/>
          <a:p>
            <a:pPr>
              <a:buNone/>
            </a:pPr>
            <a:endParaRPr lang="en-US" sz="3000" dirty="0" smtClean="0">
              <a:latin typeface="Sylfaen" pitchFamily="18" charset="0"/>
            </a:endParaRPr>
          </a:p>
          <a:p>
            <a:pPr>
              <a:buNone/>
            </a:pPr>
            <a:r>
              <a:rPr lang="en-US" sz="3700" dirty="0" smtClean="0">
                <a:latin typeface="Sylfaen" pitchFamily="18" charset="0"/>
              </a:rPr>
              <a:t>The “</a:t>
            </a:r>
            <a:r>
              <a:rPr lang="en-US" sz="3700" dirty="0" err="1" smtClean="0">
                <a:latin typeface="Sylfaen" pitchFamily="18" charset="0"/>
              </a:rPr>
              <a:t>Argichi</a:t>
            </a:r>
            <a:r>
              <a:rPr lang="en-US" sz="3700" dirty="0" smtClean="0">
                <a:latin typeface="Sylfaen" pitchFamily="18" charset="0"/>
              </a:rPr>
              <a:t>” SHPP has been validated and registered by CDM EB within the framework of Kyoto Protocol (</a:t>
            </a:r>
            <a:r>
              <a:rPr lang="en-US" sz="3700" u="sng" dirty="0" smtClean="0">
                <a:latin typeface="Sylfaen" pitchFamily="18" charset="0"/>
                <a:hlinkClick r:id="rId2"/>
              </a:rPr>
              <a:t>http://cdm.unfccc.int/Projects/projsearch.html</a:t>
            </a:r>
            <a:r>
              <a:rPr lang="en-US" sz="3700" dirty="0" smtClean="0">
                <a:latin typeface="Sylfaen" pitchFamily="18" charset="0"/>
              </a:rPr>
              <a:t>).</a:t>
            </a:r>
          </a:p>
          <a:p>
            <a:pPr>
              <a:buNone/>
            </a:pPr>
            <a:r>
              <a:rPr lang="en-US" sz="3700" dirty="0" smtClean="0">
                <a:latin typeface="Sylfaen" pitchFamily="18" charset="0"/>
              </a:rPr>
              <a:t>Environment Impact Assessment (EIA) has been conducted by State Environmental Agency of Armenia and World Bank.</a:t>
            </a:r>
          </a:p>
          <a:p>
            <a:pPr>
              <a:buNone/>
            </a:pPr>
            <a:endParaRPr lang="en-US" sz="3000" b="1" dirty="0" smtClean="0">
              <a:latin typeface="Sylfaen" pitchFamily="18" charset="0"/>
            </a:endParaRPr>
          </a:p>
          <a:p>
            <a:pPr>
              <a:buNone/>
            </a:pPr>
            <a:r>
              <a:rPr lang="en-US" sz="3700" b="1" dirty="0" smtClean="0">
                <a:latin typeface="Sylfaen" pitchFamily="18" charset="0"/>
              </a:rPr>
              <a:t>The following documents and permissions are prepared for the construction and exploitation  of </a:t>
            </a:r>
            <a:r>
              <a:rPr lang="en-US" sz="3700" b="1" dirty="0" err="1" smtClean="0">
                <a:latin typeface="Sylfaen" pitchFamily="18" charset="0"/>
              </a:rPr>
              <a:t>Argichi</a:t>
            </a:r>
            <a:r>
              <a:rPr lang="en-US" sz="3700" b="1" dirty="0" smtClean="0">
                <a:latin typeface="Sylfaen" pitchFamily="18" charset="0"/>
              </a:rPr>
              <a:t> SHPP:</a:t>
            </a:r>
            <a:endParaRPr lang="en-US" sz="3700" dirty="0" smtClean="0">
              <a:latin typeface="Sylfaen" pitchFamily="18" charset="0"/>
            </a:endParaRPr>
          </a:p>
          <a:p>
            <a:pPr>
              <a:buFont typeface="Wingdings" pitchFamily="2" charset="2"/>
              <a:buChar char="Ø"/>
            </a:pPr>
            <a:r>
              <a:rPr lang="en-US" sz="3700" b="1" dirty="0" smtClean="0">
                <a:latin typeface="Sylfaen" pitchFamily="18" charset="0"/>
              </a:rPr>
              <a:t> </a:t>
            </a:r>
            <a:r>
              <a:rPr lang="en-US" sz="3700" dirty="0" smtClean="0">
                <a:solidFill>
                  <a:schemeClr val="accent6">
                    <a:lumMod val="50000"/>
                  </a:schemeClr>
                </a:solidFill>
                <a:latin typeface="Sylfaen" pitchFamily="18" charset="0"/>
              </a:rPr>
              <a:t>Certificate of owning the land with 9,5 hectare</a:t>
            </a:r>
          </a:p>
          <a:p>
            <a:pPr lvl="0">
              <a:buFont typeface="Wingdings" pitchFamily="2" charset="2"/>
              <a:buChar char="Ø"/>
            </a:pPr>
            <a:r>
              <a:rPr lang="en-US" sz="3700" dirty="0" smtClean="0">
                <a:solidFill>
                  <a:schemeClr val="accent6">
                    <a:lumMod val="50000"/>
                  </a:schemeClr>
                </a:solidFill>
                <a:latin typeface="Sylfaen" pitchFamily="18" charset="0"/>
              </a:rPr>
              <a:t>Techno-economical study</a:t>
            </a:r>
          </a:p>
          <a:p>
            <a:pPr lvl="0">
              <a:buFont typeface="Wingdings" pitchFamily="2" charset="2"/>
              <a:buChar char="Ø"/>
            </a:pPr>
            <a:r>
              <a:rPr lang="en-US" sz="3700" dirty="0" smtClean="0">
                <a:solidFill>
                  <a:schemeClr val="accent6">
                    <a:lumMod val="50000"/>
                  </a:schemeClr>
                </a:solidFill>
                <a:latin typeface="Sylfaen" pitchFamily="18" charset="0"/>
              </a:rPr>
              <a:t>Water usage permission</a:t>
            </a:r>
          </a:p>
          <a:p>
            <a:pPr lvl="0">
              <a:buFont typeface="Wingdings" pitchFamily="2" charset="2"/>
              <a:buChar char="Ø"/>
            </a:pPr>
            <a:r>
              <a:rPr lang="en-US" sz="3700" dirty="0" smtClean="0">
                <a:solidFill>
                  <a:schemeClr val="accent6">
                    <a:lumMod val="50000"/>
                  </a:schemeClr>
                </a:solidFill>
                <a:latin typeface="Sylfaen" pitchFamily="18" charset="0"/>
              </a:rPr>
              <a:t>Certificate  of  water  inventory</a:t>
            </a:r>
          </a:p>
          <a:p>
            <a:pPr lvl="0">
              <a:buFont typeface="Wingdings" pitchFamily="2" charset="2"/>
              <a:buChar char="Ø"/>
            </a:pPr>
            <a:r>
              <a:rPr lang="en-US" sz="3700" dirty="0" smtClean="0">
                <a:solidFill>
                  <a:schemeClr val="accent6">
                    <a:lumMod val="50000"/>
                  </a:schemeClr>
                </a:solidFill>
                <a:latin typeface="Sylfaen" pitchFamily="18" charset="0"/>
              </a:rPr>
              <a:t>Working plan, worked out by “</a:t>
            </a:r>
            <a:r>
              <a:rPr lang="en-US" sz="3700" dirty="0" err="1" smtClean="0">
                <a:solidFill>
                  <a:schemeClr val="accent6">
                    <a:lumMod val="50000"/>
                  </a:schemeClr>
                </a:solidFill>
                <a:latin typeface="Sylfaen" pitchFamily="18" charset="0"/>
              </a:rPr>
              <a:t>Armhydroproject</a:t>
            </a:r>
            <a:r>
              <a:rPr lang="en-US" sz="3700" dirty="0" smtClean="0">
                <a:solidFill>
                  <a:schemeClr val="accent6">
                    <a:lumMod val="50000"/>
                  </a:schemeClr>
                </a:solidFill>
                <a:latin typeface="Sylfaen" pitchFamily="18" charset="0"/>
              </a:rPr>
              <a:t>”</a:t>
            </a:r>
          </a:p>
          <a:p>
            <a:pPr lvl="0">
              <a:buFont typeface="Wingdings" pitchFamily="2" charset="2"/>
              <a:buChar char="Ø"/>
            </a:pPr>
            <a:r>
              <a:rPr lang="en-US" sz="3700" dirty="0" smtClean="0">
                <a:solidFill>
                  <a:schemeClr val="accent6">
                    <a:lumMod val="50000"/>
                  </a:schemeClr>
                </a:solidFill>
                <a:latin typeface="Sylfaen" pitchFamily="18" charset="0"/>
              </a:rPr>
              <a:t>License of construction</a:t>
            </a:r>
          </a:p>
          <a:p>
            <a:pPr lvl="0">
              <a:buFont typeface="Wingdings" pitchFamily="2" charset="2"/>
              <a:buChar char="Ø"/>
            </a:pPr>
            <a:r>
              <a:rPr lang="en-US" sz="3700" dirty="0" smtClean="0">
                <a:solidFill>
                  <a:schemeClr val="accent6">
                    <a:lumMod val="50000"/>
                  </a:schemeClr>
                </a:solidFill>
                <a:latin typeface="Sylfaen" pitchFamily="18" charset="0"/>
              </a:rPr>
              <a:t>Environmental Impact assessment, worked out by EBRD</a:t>
            </a:r>
          </a:p>
          <a:p>
            <a:pPr lvl="0">
              <a:buFont typeface="Wingdings" pitchFamily="2" charset="2"/>
              <a:buChar char="Ø"/>
            </a:pPr>
            <a:r>
              <a:rPr lang="en-US" sz="3700" dirty="0" smtClean="0">
                <a:solidFill>
                  <a:schemeClr val="accent6">
                    <a:lumMod val="50000"/>
                  </a:schemeClr>
                </a:solidFill>
                <a:latin typeface="Sylfaen" pitchFamily="18" charset="0"/>
              </a:rPr>
              <a:t>Technical expertise</a:t>
            </a:r>
          </a:p>
          <a:p>
            <a:pPr lvl="0">
              <a:buFont typeface="Wingdings" pitchFamily="2" charset="2"/>
              <a:buChar char="Ø"/>
            </a:pPr>
            <a:r>
              <a:rPr lang="en-US" sz="3700" dirty="0" smtClean="0">
                <a:solidFill>
                  <a:schemeClr val="accent6">
                    <a:lumMod val="50000"/>
                  </a:schemeClr>
                </a:solidFill>
                <a:latin typeface="Sylfaen" pitchFamily="18" charset="0"/>
              </a:rPr>
              <a:t>Ecological expertise</a:t>
            </a:r>
          </a:p>
          <a:p>
            <a:pPr lvl="0">
              <a:buFont typeface="Wingdings" pitchFamily="2" charset="2"/>
              <a:buChar char="Ø"/>
            </a:pPr>
            <a:r>
              <a:rPr lang="en-US" sz="3700" dirty="0" smtClean="0">
                <a:solidFill>
                  <a:schemeClr val="accent6">
                    <a:lumMod val="50000"/>
                  </a:schemeClr>
                </a:solidFill>
                <a:latin typeface="Sylfaen" pitchFamily="18" charset="0"/>
              </a:rPr>
              <a:t>Permission of construction</a:t>
            </a:r>
          </a:p>
          <a:p>
            <a:pPr>
              <a:buNone/>
            </a:pPr>
            <a:r>
              <a:rPr lang="en-US" sz="1200" dirty="0" smtClean="0">
                <a:latin typeface="Sylfaen" pitchFamily="18" charset="0"/>
              </a:rPr>
              <a:t> </a:t>
            </a:r>
          </a:p>
          <a:p>
            <a:pPr>
              <a:buNone/>
            </a:pPr>
            <a:endParaRPr lang="en-US" sz="1200" dirty="0" smtClean="0">
              <a:latin typeface="Sylfaen" pitchFamily="18" charset="0"/>
            </a:endParaRPr>
          </a:p>
          <a:p>
            <a:pPr>
              <a:buNone/>
            </a:pPr>
            <a:endParaRPr lang="en-US" sz="3400" b="1" i="1" dirty="0" smtClean="0">
              <a:solidFill>
                <a:schemeClr val="accent6">
                  <a:lumMod val="50000"/>
                </a:schemeClr>
              </a:solidFill>
              <a:latin typeface="Sylfaen" pitchFamily="18" charset="0"/>
            </a:endParaRPr>
          </a:p>
          <a:p>
            <a:pPr>
              <a:buNone/>
            </a:pPr>
            <a:r>
              <a:rPr lang="hy-AM" sz="3400" b="1" i="1" dirty="0" smtClean="0">
                <a:solidFill>
                  <a:schemeClr val="accent6">
                    <a:lumMod val="50000"/>
                  </a:schemeClr>
                </a:solidFill>
                <a:latin typeface="Sylfaen" pitchFamily="18" charset="0"/>
              </a:rPr>
              <a:t>The head unit is concrete platinum with 7m pressure which makes a daily regulator pool with 1.6ha surface.</a:t>
            </a:r>
            <a:endParaRPr lang="en-US" sz="3400" b="1" i="1" dirty="0" smtClean="0">
              <a:solidFill>
                <a:schemeClr val="accent6">
                  <a:lumMod val="50000"/>
                </a:schemeClr>
              </a:solidFill>
              <a:latin typeface="Sylfaen" pitchFamily="18" charset="0"/>
            </a:endParaRPr>
          </a:p>
          <a:p>
            <a:pPr>
              <a:buNone/>
            </a:pPr>
            <a:r>
              <a:rPr lang="hy-AM" sz="3400" b="1" i="1" dirty="0" smtClean="0">
                <a:solidFill>
                  <a:schemeClr val="accent6">
                    <a:lumMod val="50000"/>
                  </a:schemeClr>
                </a:solidFill>
                <a:latin typeface="Sylfaen" pitchFamily="18" charset="0"/>
              </a:rPr>
              <a:t>Pressure derivative conduit starts from the head unit.</a:t>
            </a:r>
            <a:endParaRPr lang="en-US" sz="3400" b="1" i="1" dirty="0" smtClean="0">
              <a:solidFill>
                <a:schemeClr val="accent6">
                  <a:lumMod val="50000"/>
                </a:schemeClr>
              </a:solidFill>
              <a:latin typeface="Sylfaen" pitchFamily="18" charset="0"/>
            </a:endParaRPr>
          </a:p>
          <a:p>
            <a:pPr>
              <a:buNone/>
            </a:pPr>
            <a:r>
              <a:rPr lang="hy-AM" sz="3400" b="1" i="1" dirty="0" smtClean="0">
                <a:solidFill>
                  <a:schemeClr val="accent6">
                    <a:lumMod val="50000"/>
                  </a:schemeClr>
                </a:solidFill>
                <a:latin typeface="Sylfaen" pitchFamily="18" charset="0"/>
              </a:rPr>
              <a:t> The total length of derivation is 9530; the diameter of the pipe is 1420mm </a:t>
            </a:r>
            <a:r>
              <a:rPr lang="en-US" sz="3400" dirty="0" smtClean="0">
                <a:latin typeface="Sylfaen" pitchFamily="18" charset="0"/>
              </a:rPr>
              <a:t>  </a:t>
            </a:r>
          </a:p>
          <a:p>
            <a:pPr algn="r">
              <a:buNone/>
            </a:pPr>
            <a:r>
              <a:rPr lang="hy-AM" sz="3400" b="1" dirty="0" smtClean="0">
                <a:solidFill>
                  <a:schemeClr val="accent6">
                    <a:lumMod val="50000"/>
                  </a:schemeClr>
                </a:solidFill>
                <a:latin typeface="Sylfaen" pitchFamily="18" charset="0"/>
              </a:rPr>
              <a:t>“Argichi” HPS is projected with the following primary factors:</a:t>
            </a:r>
            <a:endParaRPr lang="en-US" sz="3400" b="1" dirty="0" smtClean="0">
              <a:solidFill>
                <a:schemeClr val="accent6">
                  <a:lumMod val="50000"/>
                </a:schemeClr>
              </a:solidFill>
              <a:latin typeface="Sylfaen" pitchFamily="18" charset="0"/>
            </a:endParaRPr>
          </a:p>
          <a:p>
            <a:pPr lvl="0" algn="r">
              <a:buNone/>
            </a:pPr>
            <a:endParaRPr lang="en-US" sz="3400" dirty="0" smtClean="0">
              <a:solidFill>
                <a:schemeClr val="accent6">
                  <a:lumMod val="75000"/>
                </a:schemeClr>
              </a:solidFill>
              <a:latin typeface="Sylfaen" pitchFamily="18" charset="0"/>
            </a:endParaRPr>
          </a:p>
          <a:p>
            <a:pPr lvl="0" algn="r">
              <a:buNone/>
            </a:pPr>
            <a:r>
              <a:rPr lang="hy-AM" sz="3400" dirty="0" smtClean="0">
                <a:solidFill>
                  <a:schemeClr val="accent6">
                    <a:lumMod val="75000"/>
                  </a:schemeClr>
                </a:solidFill>
                <a:latin typeface="Sylfaen" pitchFamily="18" charset="0"/>
              </a:rPr>
              <a:t>Rated pressure</a:t>
            </a:r>
            <a:r>
              <a:rPr lang="en-US" sz="3400" dirty="0" smtClean="0">
                <a:solidFill>
                  <a:schemeClr val="accent6">
                    <a:lumMod val="75000"/>
                  </a:schemeClr>
                </a:solidFill>
                <a:latin typeface="Sylfaen" pitchFamily="18" charset="0"/>
              </a:rPr>
              <a:t>: </a:t>
            </a:r>
            <a:r>
              <a:rPr lang="hy-AM" sz="3400" dirty="0" smtClean="0">
                <a:solidFill>
                  <a:schemeClr val="accent6">
                    <a:lumMod val="75000"/>
                  </a:schemeClr>
                </a:solidFill>
                <a:latin typeface="Sylfaen" pitchFamily="18" charset="0"/>
              </a:rPr>
              <a:t>253.1m</a:t>
            </a:r>
            <a:endParaRPr lang="en-US" sz="3400" dirty="0" smtClean="0">
              <a:solidFill>
                <a:schemeClr val="accent6">
                  <a:lumMod val="75000"/>
                </a:schemeClr>
              </a:solidFill>
              <a:latin typeface="Sylfaen" pitchFamily="18" charset="0"/>
            </a:endParaRPr>
          </a:p>
          <a:p>
            <a:pPr lvl="0" algn="r">
              <a:buNone/>
            </a:pPr>
            <a:r>
              <a:rPr lang="hy-AM" sz="3400" dirty="0" smtClean="0">
                <a:solidFill>
                  <a:schemeClr val="accent6">
                    <a:lumMod val="75000"/>
                  </a:schemeClr>
                </a:solidFill>
                <a:latin typeface="Sylfaen" pitchFamily="18" charset="0"/>
              </a:rPr>
              <a:t>Calculated consumption</a:t>
            </a:r>
            <a:r>
              <a:rPr lang="en-US" sz="3400" dirty="0" smtClean="0">
                <a:solidFill>
                  <a:schemeClr val="accent6">
                    <a:lumMod val="75000"/>
                  </a:schemeClr>
                </a:solidFill>
                <a:latin typeface="Sylfaen" pitchFamily="18" charset="0"/>
              </a:rPr>
              <a:t>:  </a:t>
            </a:r>
            <a:r>
              <a:rPr lang="hy-AM" sz="3400" dirty="0" smtClean="0">
                <a:solidFill>
                  <a:schemeClr val="accent6">
                    <a:lumMod val="75000"/>
                  </a:schemeClr>
                </a:solidFill>
                <a:latin typeface="Sylfaen" pitchFamily="18" charset="0"/>
              </a:rPr>
              <a:t>4 m³/s</a:t>
            </a:r>
            <a:endParaRPr lang="en-US" sz="3400" dirty="0" smtClean="0">
              <a:solidFill>
                <a:schemeClr val="accent6">
                  <a:lumMod val="75000"/>
                </a:schemeClr>
              </a:solidFill>
              <a:latin typeface="Sylfaen" pitchFamily="18" charset="0"/>
            </a:endParaRPr>
          </a:p>
          <a:p>
            <a:pPr lvl="0" algn="r">
              <a:buNone/>
            </a:pPr>
            <a:r>
              <a:rPr lang="hy-AM" sz="3400" dirty="0" smtClean="0">
                <a:solidFill>
                  <a:schemeClr val="accent6">
                    <a:lumMod val="75000"/>
                  </a:schemeClr>
                </a:solidFill>
                <a:latin typeface="Sylfaen" pitchFamily="18" charset="0"/>
              </a:rPr>
              <a:t>Energetic flo</a:t>
            </a:r>
            <a:r>
              <a:rPr lang="en-US" sz="3400" dirty="0" smtClean="0">
                <a:solidFill>
                  <a:schemeClr val="accent6">
                    <a:lumMod val="75000"/>
                  </a:schemeClr>
                </a:solidFill>
                <a:latin typeface="Sylfaen" pitchFamily="18" charset="0"/>
              </a:rPr>
              <a:t>w: </a:t>
            </a:r>
            <a:r>
              <a:rPr lang="hy-AM" sz="3400" dirty="0" smtClean="0">
                <a:solidFill>
                  <a:schemeClr val="accent6">
                    <a:lumMod val="75000"/>
                  </a:schemeClr>
                </a:solidFill>
                <a:latin typeface="Sylfaen" pitchFamily="18" charset="0"/>
              </a:rPr>
              <a:t>50.1 mln m³</a:t>
            </a:r>
            <a:endParaRPr lang="en-US" sz="3400" dirty="0" smtClean="0">
              <a:solidFill>
                <a:schemeClr val="accent6">
                  <a:lumMod val="75000"/>
                </a:schemeClr>
              </a:solidFill>
              <a:latin typeface="Sylfaen" pitchFamily="18" charset="0"/>
            </a:endParaRPr>
          </a:p>
          <a:p>
            <a:pPr lvl="0" algn="r">
              <a:buNone/>
            </a:pPr>
            <a:r>
              <a:rPr lang="hy-AM" sz="3400" dirty="0" smtClean="0">
                <a:solidFill>
                  <a:schemeClr val="accent6">
                    <a:lumMod val="75000"/>
                  </a:schemeClr>
                </a:solidFill>
                <a:latin typeface="Sylfaen" pitchFamily="18" charset="0"/>
              </a:rPr>
              <a:t>Installed capacity</a:t>
            </a:r>
            <a:r>
              <a:rPr lang="en-US" sz="3400" dirty="0" smtClean="0">
                <a:solidFill>
                  <a:schemeClr val="accent6">
                    <a:lumMod val="75000"/>
                  </a:schemeClr>
                </a:solidFill>
                <a:latin typeface="Sylfaen" pitchFamily="18" charset="0"/>
              </a:rPr>
              <a:t>:  </a:t>
            </a:r>
            <a:r>
              <a:rPr lang="hy-AM" sz="3400" dirty="0" smtClean="0">
                <a:solidFill>
                  <a:schemeClr val="accent6">
                    <a:lumMod val="75000"/>
                  </a:schemeClr>
                </a:solidFill>
                <a:latin typeface="Sylfaen" pitchFamily="18" charset="0"/>
              </a:rPr>
              <a:t>8.</a:t>
            </a:r>
            <a:r>
              <a:rPr lang="en-US" sz="3400" dirty="0" smtClean="0">
                <a:solidFill>
                  <a:schemeClr val="accent6">
                    <a:lumMod val="75000"/>
                  </a:schemeClr>
                </a:solidFill>
                <a:latin typeface="Sylfaen" pitchFamily="18" charset="0"/>
              </a:rPr>
              <a:t>56Mw</a:t>
            </a:r>
          </a:p>
          <a:p>
            <a:pPr lvl="0" algn="r">
              <a:buNone/>
            </a:pPr>
            <a:r>
              <a:rPr lang="hy-AM" sz="3400" dirty="0" smtClean="0">
                <a:solidFill>
                  <a:schemeClr val="accent6">
                    <a:lumMod val="75000"/>
                  </a:schemeClr>
                </a:solidFill>
                <a:latin typeface="Sylfaen" pitchFamily="18" charset="0"/>
              </a:rPr>
              <a:t>Average multi-year output of electric power</a:t>
            </a:r>
            <a:r>
              <a:rPr lang="en-US" sz="3400" dirty="0" smtClean="0">
                <a:solidFill>
                  <a:schemeClr val="accent6">
                    <a:lumMod val="75000"/>
                  </a:schemeClr>
                </a:solidFill>
                <a:latin typeface="Sylfaen" pitchFamily="18" charset="0"/>
              </a:rPr>
              <a:t>: </a:t>
            </a:r>
            <a:r>
              <a:rPr lang="hy-AM" sz="3400" dirty="0" smtClean="0">
                <a:solidFill>
                  <a:schemeClr val="accent6">
                    <a:lumMod val="75000"/>
                  </a:schemeClr>
                </a:solidFill>
                <a:latin typeface="Sylfaen" pitchFamily="18" charset="0"/>
              </a:rPr>
              <a:t>3</a:t>
            </a:r>
            <a:r>
              <a:rPr lang="en-US" sz="3400" dirty="0" smtClean="0">
                <a:solidFill>
                  <a:schemeClr val="accent6">
                    <a:lumMod val="75000"/>
                  </a:schemeClr>
                </a:solidFill>
                <a:latin typeface="Sylfaen" pitchFamily="18" charset="0"/>
              </a:rPr>
              <a:t>0</a:t>
            </a:r>
            <a:r>
              <a:rPr lang="hy-AM" sz="3400" dirty="0" smtClean="0">
                <a:solidFill>
                  <a:schemeClr val="accent6">
                    <a:lumMod val="75000"/>
                  </a:schemeClr>
                </a:solidFill>
                <a:latin typeface="Sylfaen" pitchFamily="18" charset="0"/>
              </a:rPr>
              <a:t>.5 mln </a:t>
            </a:r>
            <a:r>
              <a:rPr lang="en-US" sz="3400" dirty="0" smtClean="0">
                <a:solidFill>
                  <a:schemeClr val="accent6">
                    <a:lumMod val="75000"/>
                  </a:schemeClr>
                </a:solidFill>
                <a:latin typeface="Sylfaen" pitchFamily="18" charset="0"/>
              </a:rPr>
              <a:t>kWh</a:t>
            </a:r>
          </a:p>
          <a:p>
            <a:pPr lvl="0" algn="r">
              <a:buNone/>
            </a:pPr>
            <a:endParaRPr lang="en-US" sz="2500" dirty="0" smtClean="0">
              <a:latin typeface="Sylfaen" pitchFamily="18" charset="0"/>
            </a:endParaRPr>
          </a:p>
          <a:p>
            <a:pPr algn="r">
              <a:buNone/>
            </a:pPr>
            <a:endParaRPr lang="en-US" sz="3000" dirty="0">
              <a:latin typeface="Sylfaen" pitchFamily="18" charset="0"/>
            </a:endParaRPr>
          </a:p>
        </p:txBody>
      </p:sp>
      <p:pic>
        <p:nvPicPr>
          <p:cNvPr id="4" name="Picture 2" descr="Hydro_CJSC222[1]"/>
          <p:cNvPicPr>
            <a:picLocks noChangeAspect="1" noChangeArrowheads="1"/>
          </p:cNvPicPr>
          <p:nvPr/>
        </p:nvPicPr>
        <p:blipFill>
          <a:blip r:embed="rId3"/>
          <a:srcRect/>
          <a:stretch>
            <a:fillRect/>
          </a:stretch>
        </p:blipFill>
        <p:spPr bwMode="auto">
          <a:xfrm>
            <a:off x="1828800" y="152400"/>
            <a:ext cx="5943600" cy="1187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673" name="Rectangle 1"/>
          <p:cNvSpPr>
            <a:spLocks noChangeArrowheads="1"/>
          </p:cNvSpPr>
          <p:nvPr/>
        </p:nvSpPr>
        <p:spPr bwMode="auto">
          <a:xfrm>
            <a:off x="0" y="1219200"/>
            <a:ext cx="1752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Narrow" pitchFamily="34" charset="0"/>
                <a:ea typeface="Times New Roman" pitchFamily="18" charset="0"/>
                <a:cs typeface="Arial" pitchFamily="34" charset="0"/>
              </a:rPr>
              <a:t>EXECUTIVE SUMMARY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4" name="Picture 2" descr="C:\Users\Ruzan\Desktop\14.png"/>
          <p:cNvPicPr>
            <a:picLocks noChangeAspect="1" noChangeArrowheads="1"/>
          </p:cNvPicPr>
          <p:nvPr/>
        </p:nvPicPr>
        <p:blipFill>
          <a:blip r:embed="rId4"/>
          <a:srcRect/>
          <a:stretch>
            <a:fillRect/>
          </a:stretch>
        </p:blipFill>
        <p:spPr bwMode="auto">
          <a:xfrm>
            <a:off x="5181600" y="2438400"/>
            <a:ext cx="3200400" cy="24068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sz="2100" dirty="0" smtClean="0">
              <a:latin typeface="Sylfaen" pitchFamily="18" charset="0"/>
            </a:endParaRPr>
          </a:p>
          <a:p>
            <a:pPr>
              <a:buNone/>
            </a:pPr>
            <a:endParaRPr lang="en-US" sz="2100" dirty="0">
              <a:latin typeface="Sylfaen" pitchFamily="18" charset="0"/>
            </a:endParaRPr>
          </a:p>
          <a:p>
            <a:pPr>
              <a:buNone/>
            </a:pPr>
            <a:endParaRPr lang="en-US" sz="2100" dirty="0">
              <a:latin typeface="Sylfaen" pitchFamily="18" charset="0"/>
            </a:endParaRPr>
          </a:p>
          <a:p>
            <a:pPr>
              <a:buNone/>
            </a:pPr>
            <a:endParaRPr lang="en-US" dirty="0"/>
          </a:p>
        </p:txBody>
      </p:sp>
      <p:pic>
        <p:nvPicPr>
          <p:cNvPr id="1026" name="Picture 2" descr="Hydro_CJSC222[1]"/>
          <p:cNvPicPr>
            <a:picLocks noChangeAspect="1" noChangeArrowheads="1"/>
          </p:cNvPicPr>
          <p:nvPr/>
        </p:nvPicPr>
        <p:blipFill>
          <a:blip r:embed="rId2"/>
          <a:srcRect/>
          <a:stretch>
            <a:fillRect/>
          </a:stretch>
        </p:blipFill>
        <p:spPr bwMode="auto">
          <a:xfrm>
            <a:off x="1981200" y="304800"/>
            <a:ext cx="5602288" cy="99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3"/>
          <a:srcRect/>
          <a:stretch>
            <a:fillRect/>
          </a:stretch>
        </p:blipFill>
        <p:spPr bwMode="auto">
          <a:xfrm>
            <a:off x="6019801" y="2819400"/>
            <a:ext cx="3124200" cy="2382421"/>
          </a:xfrm>
          <a:prstGeom prst="rect">
            <a:avLst/>
          </a:prstGeom>
          <a:noFill/>
          <a:ln w="9525">
            <a:noFill/>
            <a:miter lim="800000"/>
            <a:headEnd/>
            <a:tailEnd/>
          </a:ln>
        </p:spPr>
      </p:pic>
      <p:sp>
        <p:nvSpPr>
          <p:cNvPr id="1029" name="Rectangle 5"/>
          <p:cNvSpPr>
            <a:spLocks noChangeArrowheads="1"/>
          </p:cNvSpPr>
          <p:nvPr/>
        </p:nvSpPr>
        <p:spPr bwMode="auto">
          <a:xfrm>
            <a:off x="152400" y="1524000"/>
            <a:ext cx="92964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lvl="0" indent="180975" fontAlgn="base">
              <a:spcBef>
                <a:spcPct val="0"/>
              </a:spcBef>
              <a:spcAft>
                <a:spcPct val="0"/>
              </a:spcAft>
            </a:pPr>
            <a:r>
              <a:rPr kumimoji="0" lang="hy-AM" sz="1200" b="1"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“Argichi” SHPS </a:t>
            </a:r>
            <a:r>
              <a:rPr kumimoji="0" lang="en-US"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is being </a:t>
            </a:r>
            <a:r>
              <a:rPr kumimoji="0" lang="hy-AM"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built on Argichi river in Gegharkounik marz of RA using river fall between guide marks 2247 and 1960.</a:t>
            </a:r>
            <a:r>
              <a:rPr kumimoji="0" lang="en-US"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Arial" pitchFamily="34" charset="0"/>
              </a:rPr>
              <a:t> 70% of planned works are already done .</a:t>
            </a:r>
          </a:p>
          <a:p>
            <a:pPr marL="0" marR="0" lvl="0" indent="180975" algn="l" defTabSz="914400" rtl="0" eaLnBrk="1" fontAlgn="base" latinLnBrk="0" hangingPunct="1">
              <a:lnSpc>
                <a:spcPct val="100000"/>
              </a:lnSpc>
              <a:spcBef>
                <a:spcPct val="0"/>
              </a:spcBef>
              <a:spcAft>
                <a:spcPct val="0"/>
              </a:spcAft>
              <a:buClrTx/>
              <a:buSzTx/>
              <a:buFontTx/>
              <a:buNone/>
              <a:tabLst/>
            </a:pPr>
            <a:endParaRPr lang="en-US" sz="1200" i="1" dirty="0">
              <a:solidFill>
                <a:schemeClr val="bg2">
                  <a:lumMod val="10000"/>
                </a:schemeClr>
              </a:solidFill>
              <a:latin typeface="Sylfaen" pitchFamily="18" charset="0"/>
              <a:ea typeface="Times New Roman" pitchFamily="18"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2362200"/>
            <a:ext cx="9144000" cy="4616648"/>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0" indent="180975" algn="justLow" fontAlgn="base">
              <a:spcBef>
                <a:spcPct val="0"/>
              </a:spcBef>
              <a:spcAft>
                <a:spcPct val="0"/>
              </a:spcAft>
              <a:buFont typeface="Wingdings" pitchFamily="2" charset="2"/>
              <a:buChar char="§"/>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river is typical mountain river</a:t>
            </a: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t>
            </a:r>
            <a:r>
              <a:rPr kumimoji="0" lang="en-US" sz="12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systematically studied since 1927</a:t>
            </a: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t>
            </a:r>
            <a:r>
              <a:rPr kumimoji="0" lang="en-US" sz="12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one of the largest inflows of Lake Sevan.</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lvl="0" indent="180975" algn="justLow" fontAlgn="base">
              <a:spcBef>
                <a:spcPct val="0"/>
              </a:spcBef>
              <a:spcAft>
                <a:spcPct val="0"/>
              </a:spcAft>
            </a:pP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lvl="0" indent="180975" algn="justLow" fontAlgn="base">
              <a:spcBef>
                <a:spcPct val="0"/>
              </a:spcBef>
              <a:spcAft>
                <a:spcPct val="0"/>
              </a:spcAft>
              <a:buFont typeface="Wingdings" pitchFamily="2" charset="2"/>
              <a:buChar char="§"/>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annual distribution of the flow is characterized with strictly expressed strong water-voluminous.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lvl="0" indent="180975" algn="justLow" fontAlgn="base">
              <a:spcBef>
                <a:spcPct val="0"/>
              </a:spcBef>
              <a:spcAft>
                <a:spcPct val="0"/>
              </a:spcAft>
            </a:pPr>
            <a:endParaRPr lang="en-US" sz="1200" dirty="0">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 typeface="Wingdings" pitchFamily="2" charset="2"/>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 the sections of head unit on the bank of the river the water collection surface is 314km².</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 typeface="Wingdings" pitchFamily="2" charset="2"/>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 Argichi pool there is an irrigation network. Taking account the future irrigation of the areas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total irrigation demand will be 3.4  million m³/y.</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 typeface="Wingdings" pitchFamily="2" charset="2"/>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 order not to dishwater the river, according to the decision No.592 of Government of RA,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on May 22, 2003, as a norm of nature protection 0.4 m³/s is specified.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 typeface="Wingdings" pitchFamily="2" charset="2"/>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Considering the requirements of fishing industry, the value of nature protection flow is accepted as 1.0 m³/s.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 the section line of “Argichi” HPS head constructions water regime is the following: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Natural average multi-year flow                                  14</a:t>
            </a: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0</a:t>
            </a: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 mln. m³</a:t>
            </a:r>
            <a:endParaRPr kumimoji="0" lang="hy-AM"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Nature protection flow                                                  31.56 mln. m³   </a:t>
            </a:r>
            <a:endParaRPr kumimoji="0" lang="hy-AM"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Demand for irrigation                                                   3.4 mln. m³   </a:t>
            </a:r>
            <a:endParaRPr kumimoji="0" lang="hy-AM"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Char char="•"/>
              <a:tabLst/>
            </a:pP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Flow possible for power uses                                      107.5 mln. m³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Char char="•"/>
              <a:tabLst/>
            </a:pPr>
            <a:endParaRPr lang="en-US" sz="1200" dirty="0">
              <a:latin typeface="Arial Narrow" pitchFamily="34"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r>
              <a:rPr lang="en-US" sz="1200" dirty="0">
                <a:latin typeface="Arial Narrow" pitchFamily="34" charset="0"/>
                <a:ea typeface="Times New Roman" pitchFamily="18" charset="0"/>
                <a:cs typeface="Arial" pitchFamily="34" charset="0"/>
              </a:rPr>
              <a:t> </a:t>
            </a:r>
            <a:r>
              <a:rPr lang="en-US" sz="1200" dirty="0" smtClean="0">
                <a:latin typeface="Arial Narrow" pitchFamily="34" charset="0"/>
                <a:ea typeface="Times New Roman" pitchFamily="18" charset="0"/>
                <a:cs typeface="Arial" pitchFamily="34" charset="0"/>
              </a:rPr>
              <a:t>                                                                                                  </a:t>
            </a:r>
          </a:p>
          <a:p>
            <a:pPr marL="0" marR="0" lvl="0" indent="180975" algn="justLow" defTabSz="914400" rtl="0" eaLnBrk="0" fontAlgn="base" latinLnBrk="0" hangingPunct="0">
              <a:lnSpc>
                <a:spcPct val="100000"/>
              </a:lnSpc>
              <a:spcBef>
                <a:spcPct val="0"/>
              </a:spcBef>
              <a:spcAft>
                <a:spcPct val="0"/>
              </a:spcAft>
              <a:buClrTx/>
              <a:buSzTx/>
              <a:buFontTx/>
              <a:buNone/>
              <a:tabLst/>
            </a:pPr>
            <a:r>
              <a:rPr lang="en-US" sz="1200" dirty="0">
                <a:latin typeface="Arial Narrow" pitchFamily="34" charset="0"/>
                <a:ea typeface="Times New Roman" pitchFamily="18" charset="0"/>
                <a:cs typeface="Arial" pitchFamily="34" charset="0"/>
              </a:rPr>
              <a:t> </a:t>
            </a:r>
            <a:r>
              <a:rPr lang="en-US" sz="1200" dirty="0" smtClean="0">
                <a:latin typeface="Arial Narrow" pitchFamily="34" charset="0"/>
                <a:ea typeface="Times New Roman" pitchFamily="18" charset="0"/>
                <a:cs typeface="Arial" pitchFamily="34" charset="0"/>
              </a:rPr>
              <a:t>                                                                                                       </a:t>
            </a: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“Argichi” HPS is of derivative type.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r>
              <a:rPr lang="en-US" sz="1200" dirty="0">
                <a:latin typeface="Arial Narrow" pitchFamily="34" charset="0"/>
                <a:ea typeface="Times New Roman" pitchFamily="18" charset="0"/>
                <a:cs typeface="Arial" pitchFamily="34" charset="0"/>
              </a:rPr>
              <a:t> </a:t>
            </a:r>
            <a:r>
              <a:rPr lang="en-US" sz="1200" dirty="0" smtClean="0">
                <a:latin typeface="Arial Narrow" pitchFamily="34" charset="0"/>
                <a:ea typeface="Times New Roman" pitchFamily="18" charset="0"/>
                <a:cs typeface="Arial" pitchFamily="34" charset="0"/>
              </a:rPr>
              <a:t>                                                                                                        </a:t>
            </a:r>
            <a:r>
              <a:rPr kumimoji="0" lang="hy-AM"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head unit of HPS is on 2242 m of river mark, 3 km distance up to Madina village. </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endParaRPr lang="en-US" sz="1200" dirty="0">
              <a:latin typeface="Arial Narrow" pitchFamily="34" charset="0"/>
              <a:cs typeface="Arial" pitchFamily="34" charset="0"/>
            </a:endParaRPr>
          </a:p>
          <a:p>
            <a:pPr marL="0" marR="0" lvl="0" indent="180975" algn="justLow" defTabSz="914400" rtl="0" eaLnBrk="0" fontAlgn="base" latinLnBrk="0" hangingPunct="0">
              <a:lnSpc>
                <a:spcPct val="100000"/>
              </a:lnSpc>
              <a:spcBef>
                <a:spcPct val="0"/>
              </a:spcBef>
              <a:spcAft>
                <a:spcPct val="0"/>
              </a:spcAft>
              <a:buClrTx/>
              <a:buSzTx/>
              <a:buFontTx/>
              <a:buNone/>
              <a:tabLst/>
            </a:pPr>
            <a:endParaRPr kumimoji="0" lang="hy-AM"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6553200" y="1828800"/>
            <a:ext cx="2590800" cy="830997"/>
          </a:xfrm>
          <a:prstGeom prst="rect">
            <a:avLst/>
          </a:prstGeom>
        </p:spPr>
        <p:txBody>
          <a:bodyPr wrap="square">
            <a:spAutoFit/>
          </a:bodyPr>
          <a:lstStyle/>
          <a:p>
            <a:pPr lvl="0" indent="180975" fontAlgn="base">
              <a:spcBef>
                <a:spcPct val="0"/>
              </a:spcBef>
              <a:spcAft>
                <a:spcPct val="0"/>
              </a:spcAft>
            </a:pPr>
            <a:endParaRPr kumimoji="0" lang="en-US"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TimesNewRomanPSMT"/>
            </a:endParaRPr>
          </a:p>
          <a:p>
            <a:pPr lvl="0" indent="180975" fontAlgn="base">
              <a:spcBef>
                <a:spcPct val="0"/>
              </a:spcBef>
              <a:spcAft>
                <a:spcPct val="0"/>
              </a:spcAft>
            </a:pPr>
            <a:r>
              <a:rPr kumimoji="0" lang="en-US"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TimesNewRomanPSMT"/>
              </a:rPr>
              <a:t>GPS coordinates:</a:t>
            </a:r>
            <a:endParaRPr kumimoji="0" lang="en-US" sz="1200" b="0" i="1" u="none" strike="noStrike" cap="none" normalizeH="0" baseline="0" dirty="0" smtClean="0">
              <a:ln>
                <a:noFill/>
              </a:ln>
              <a:solidFill>
                <a:schemeClr val="bg2">
                  <a:lumMod val="10000"/>
                </a:schemeClr>
              </a:solidFill>
              <a:effectLst/>
              <a:latin typeface="Sylfaen" pitchFamily="18" charset="0"/>
              <a:cs typeface="Arial" pitchFamily="34" charset="0"/>
            </a:endParaRPr>
          </a:p>
          <a:p>
            <a:pPr lvl="0" indent="180975" eaLnBrk="0" fontAlgn="base" hangingPunct="0">
              <a:spcBef>
                <a:spcPct val="0"/>
              </a:spcBef>
              <a:spcAft>
                <a:spcPct val="0"/>
              </a:spcAft>
            </a:pPr>
            <a:r>
              <a:rPr kumimoji="0" lang="en-US"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TimesNewRomanPSMT"/>
              </a:rPr>
              <a:t>Latitude: 40° 7’ 29’’</a:t>
            </a:r>
            <a:endParaRPr kumimoji="0" lang="en-US" sz="1200" b="0" i="1" u="none" strike="noStrike" cap="none" normalizeH="0" baseline="0" dirty="0" smtClean="0">
              <a:ln>
                <a:noFill/>
              </a:ln>
              <a:solidFill>
                <a:schemeClr val="bg2">
                  <a:lumMod val="10000"/>
                </a:schemeClr>
              </a:solidFill>
              <a:effectLst/>
              <a:latin typeface="Sylfaen" pitchFamily="18" charset="0"/>
              <a:cs typeface="Arial" pitchFamily="34" charset="0"/>
            </a:endParaRPr>
          </a:p>
          <a:p>
            <a:pPr lvl="0" indent="180975" eaLnBrk="0" fontAlgn="base" hangingPunct="0">
              <a:spcBef>
                <a:spcPct val="0"/>
              </a:spcBef>
              <a:spcAft>
                <a:spcPct val="0"/>
              </a:spcAft>
            </a:pPr>
            <a:r>
              <a:rPr kumimoji="0" lang="en-US" sz="1200" b="0" i="1" u="none" strike="noStrike" cap="none" normalizeH="0" baseline="0" dirty="0" smtClean="0">
                <a:ln>
                  <a:noFill/>
                </a:ln>
                <a:solidFill>
                  <a:schemeClr val="bg2">
                    <a:lumMod val="10000"/>
                  </a:schemeClr>
                </a:solidFill>
                <a:effectLst/>
                <a:latin typeface="Sylfaen" pitchFamily="18" charset="0"/>
                <a:ea typeface="Times New Roman" pitchFamily="18" charset="0"/>
                <a:cs typeface="TimesNewRomanPSMT"/>
              </a:rPr>
              <a:t>Longitude: 45° 15’ 29’’</a:t>
            </a:r>
            <a:endParaRPr kumimoji="0" lang="en-US" sz="1200" b="0" i="1" u="none" strike="noStrike" cap="none" normalizeH="0" baseline="0" dirty="0" smtClean="0">
              <a:ln>
                <a:noFill/>
              </a:ln>
              <a:solidFill>
                <a:schemeClr val="bg2">
                  <a:lumMod val="10000"/>
                </a:schemeClr>
              </a:solidFill>
              <a:effectLst/>
              <a:latin typeface="Sylfaen" pitchFamily="18" charset="0"/>
              <a:cs typeface="Arial" pitchFamily="34" charset="0"/>
            </a:endParaRPr>
          </a:p>
        </p:txBody>
      </p:sp>
      <p:sp>
        <p:nvSpPr>
          <p:cNvPr id="11" name="Rectangle 10"/>
          <p:cNvSpPr/>
          <p:nvPr/>
        </p:nvSpPr>
        <p:spPr>
          <a:xfrm>
            <a:off x="0" y="1295400"/>
            <a:ext cx="2743200" cy="276999"/>
          </a:xfrm>
          <a:prstGeom prst="rect">
            <a:avLst/>
          </a:prstGeom>
        </p:spPr>
        <p:txBody>
          <a:bodyPr wrap="square">
            <a:spAutoFit/>
          </a:bodyPr>
          <a:lstStyle/>
          <a:p>
            <a:pPr lvl="0" indent="180975" fontAlgn="base">
              <a:spcBef>
                <a:spcPct val="0"/>
              </a:spcBef>
              <a:spcAft>
                <a:spcPct val="0"/>
              </a:spcAft>
            </a:pPr>
            <a:r>
              <a:rPr kumimoji="0" lang="en-US" sz="1200" b="1" i="1" u="none" strike="noStrike" cap="none" normalizeH="0" baseline="0" dirty="0" smtClean="0">
                <a:ln>
                  <a:noFill/>
                </a:ln>
                <a:solidFill>
                  <a:srgbClr val="C00000"/>
                </a:solidFill>
                <a:effectLst/>
                <a:latin typeface="Arial Narrow" pitchFamily="34" charset="0"/>
                <a:ea typeface="Times New Roman" pitchFamily="18" charset="0"/>
                <a:cs typeface="Arial" pitchFamily="34" charset="0"/>
              </a:rPr>
              <a:t>PLANT DESCRIPTION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1"/>
          <p:cNvPicPr>
            <a:picLocks noChangeAspect="1" noChangeArrowheads="1"/>
          </p:cNvPicPr>
          <p:nvPr/>
        </p:nvPicPr>
        <p:blipFill>
          <a:blip r:embed="rId2"/>
          <a:srcRect/>
          <a:stretch>
            <a:fillRect/>
          </a:stretch>
        </p:blipFill>
        <p:spPr bwMode="auto">
          <a:xfrm rot="5400000">
            <a:off x="789990" y="657810"/>
            <a:ext cx="2750466" cy="4330447"/>
          </a:xfrm>
          <a:prstGeom prst="rect">
            <a:avLst/>
          </a:prstGeom>
          <a:noFill/>
        </p:spPr>
      </p:pic>
      <p:pic>
        <p:nvPicPr>
          <p:cNvPr id="6" name="Picture 2" descr="Hydro_CJSC222[1]"/>
          <p:cNvPicPr>
            <a:picLocks noChangeAspect="1" noChangeArrowheads="1"/>
          </p:cNvPicPr>
          <p:nvPr/>
        </p:nvPicPr>
        <p:blipFill>
          <a:blip r:embed="rId3"/>
          <a:srcRect/>
          <a:stretch>
            <a:fillRect/>
          </a:stretch>
        </p:blipFill>
        <p:spPr bwMode="auto">
          <a:xfrm>
            <a:off x="1828800" y="152400"/>
            <a:ext cx="5943600" cy="1187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819400" y="1676400"/>
            <a:ext cx="3684195" cy="276999"/>
          </a:xfrm>
          <a:prstGeom prst="rect">
            <a:avLst/>
          </a:prstGeom>
        </p:spPr>
        <p:txBody>
          <a:bodyPr wrap="square">
            <a:spAutoFit/>
          </a:bodyPr>
          <a:lstStyle/>
          <a:p>
            <a:r>
              <a:rPr lang="hy-AM" sz="1200" i="1" dirty="0">
                <a:latin typeface="Sylfaen" pitchFamily="18" charset="0"/>
              </a:rPr>
              <a:t>Longitudinal Section of derivation</a:t>
            </a:r>
            <a:endParaRPr lang="en-US" sz="1200" i="1" dirty="0">
              <a:latin typeface="Sylfaen" pitchFamily="18" charset="0"/>
            </a:endParaRPr>
          </a:p>
        </p:txBody>
      </p:sp>
      <p:pic>
        <p:nvPicPr>
          <p:cNvPr id="29699" name="Picture 3" descr="Plan"/>
          <p:cNvPicPr>
            <a:picLocks noChangeAspect="1" noChangeArrowheads="1"/>
          </p:cNvPicPr>
          <p:nvPr/>
        </p:nvPicPr>
        <p:blipFill>
          <a:blip r:embed="rId4"/>
          <a:srcRect/>
          <a:stretch>
            <a:fillRect/>
          </a:stretch>
        </p:blipFill>
        <p:spPr bwMode="auto">
          <a:xfrm>
            <a:off x="2057400" y="4033508"/>
            <a:ext cx="7086600" cy="2824492"/>
          </a:xfrm>
          <a:prstGeom prst="rect">
            <a:avLst/>
          </a:prstGeom>
          <a:noFill/>
          <a:ln w="9525">
            <a:noFill/>
            <a:miter lim="800000"/>
            <a:headEnd/>
            <a:tailEnd/>
          </a:ln>
        </p:spPr>
      </p:pic>
      <p:sp>
        <p:nvSpPr>
          <p:cNvPr id="9" name="Rectangle 8"/>
          <p:cNvSpPr/>
          <p:nvPr/>
        </p:nvSpPr>
        <p:spPr>
          <a:xfrm>
            <a:off x="4343400" y="3352800"/>
            <a:ext cx="4572000" cy="830997"/>
          </a:xfrm>
          <a:prstGeom prst="rect">
            <a:avLst/>
          </a:prstGeom>
        </p:spPr>
        <p:txBody>
          <a:bodyPr wrap="square">
            <a:spAutoFit/>
          </a:bodyPr>
          <a:lstStyle/>
          <a:p>
            <a:pPr algn="r"/>
            <a:endParaRPr lang="en-US" sz="1200" i="1" dirty="0" smtClean="0">
              <a:latin typeface="Sylfaen" pitchFamily="18" charset="0"/>
            </a:endParaRPr>
          </a:p>
          <a:p>
            <a:pPr algn="r"/>
            <a:endParaRPr lang="en-US" sz="1200" i="1" dirty="0">
              <a:latin typeface="Sylfaen" pitchFamily="18" charset="0"/>
            </a:endParaRPr>
          </a:p>
          <a:p>
            <a:pPr algn="r"/>
            <a:endParaRPr lang="en-US" sz="1200" i="1" dirty="0" smtClean="0">
              <a:latin typeface="Sylfaen" pitchFamily="18" charset="0"/>
            </a:endParaRPr>
          </a:p>
          <a:p>
            <a:pPr algn="r"/>
            <a:r>
              <a:rPr lang="hy-AM" sz="1200" i="1" dirty="0" smtClean="0">
                <a:latin typeface="Sylfaen" pitchFamily="18" charset="0"/>
              </a:rPr>
              <a:t>Scheme </a:t>
            </a:r>
            <a:r>
              <a:rPr lang="hy-AM" sz="1200" i="1" dirty="0">
                <a:latin typeface="Sylfaen" pitchFamily="18" charset="0"/>
              </a:rPr>
              <a:t>of Argichi SHPP location “in principle”</a:t>
            </a:r>
            <a:endParaRPr lang="en-US" sz="1200" i="1" dirty="0">
              <a:latin typeface="Sylfae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676400"/>
            <a:ext cx="5181600" cy="2438400"/>
          </a:xfrm>
        </p:spPr>
        <p:txBody>
          <a:bodyPr>
            <a:noAutofit/>
          </a:bodyPr>
          <a:lstStyle/>
          <a:p>
            <a:pPr marL="624078" indent="-514350">
              <a:buNone/>
            </a:pPr>
            <a:r>
              <a:rPr lang="en-US" sz="1050" b="1" dirty="0" smtClean="0">
                <a:latin typeface="Sylfaen" pitchFamily="18" charset="0"/>
              </a:rPr>
              <a:t>Social : </a:t>
            </a:r>
            <a:r>
              <a:rPr lang="en-US" sz="1050" dirty="0" smtClean="0">
                <a:latin typeface="Sylfaen" pitchFamily="18" charset="0"/>
              </a:rPr>
              <a:t>The project activity will </a:t>
            </a:r>
          </a:p>
          <a:p>
            <a:pPr marL="624078" indent="-514350">
              <a:buFont typeface="Wingdings" pitchFamily="2" charset="2"/>
              <a:buChar char="q"/>
            </a:pPr>
            <a:r>
              <a:rPr lang="en-US" sz="1050" dirty="0" smtClean="0">
                <a:latin typeface="Sylfaen" pitchFamily="18" charset="0"/>
              </a:rPr>
              <a:t>Create job opportunities in the area with very high unemployment level for skilled and unskilled labor during the construction and operation of the plant. </a:t>
            </a:r>
          </a:p>
          <a:p>
            <a:pPr marL="624078" indent="-514350">
              <a:buFont typeface="Wingdings" pitchFamily="2" charset="2"/>
              <a:buChar char="q"/>
            </a:pPr>
            <a:r>
              <a:rPr lang="en-US" sz="1050" dirty="0" smtClean="0">
                <a:latin typeface="Sylfaen" pitchFamily="18" charset="0"/>
              </a:rPr>
              <a:t>Contribute to development of experience and intellectual capacity among the local construction workers that will go through a set of trainings, organized by the Project Host during the project implementation, which will help them to become a skilled work force in future as well.</a:t>
            </a:r>
          </a:p>
          <a:p>
            <a:pPr marL="624078" indent="-514350">
              <a:buFont typeface="Wingdings" pitchFamily="2" charset="2"/>
              <a:buChar char="q"/>
            </a:pPr>
            <a:r>
              <a:rPr lang="en-US" sz="1050" dirty="0" smtClean="0">
                <a:latin typeface="Sylfaen" pitchFamily="18" charset="0"/>
              </a:rPr>
              <a:t>A new irrigation channel will be constructed for </a:t>
            </a:r>
            <a:r>
              <a:rPr lang="en-US" sz="1050" dirty="0" err="1" smtClean="0">
                <a:latin typeface="Sylfaen" pitchFamily="18" charset="0"/>
              </a:rPr>
              <a:t>Madina</a:t>
            </a:r>
            <a:r>
              <a:rPr lang="en-US" sz="1050" dirty="0" smtClean="0">
                <a:latin typeface="Sylfaen" pitchFamily="18" charset="0"/>
              </a:rPr>
              <a:t> village. Implementation of the project will also</a:t>
            </a:r>
          </a:p>
          <a:p>
            <a:pPr marL="624078" indent="-514350">
              <a:buNone/>
            </a:pPr>
            <a:r>
              <a:rPr lang="en-US" sz="1050" b="1" dirty="0" smtClean="0">
                <a:latin typeface="Sylfaen" pitchFamily="18" charset="0"/>
              </a:rPr>
              <a:t>Environmental: </a:t>
            </a:r>
            <a:r>
              <a:rPr lang="en-US" sz="1050" dirty="0" smtClean="0">
                <a:latin typeface="Sylfaen" pitchFamily="18" charset="0"/>
              </a:rPr>
              <a:t>According to the Environmental Impact Assessment conducted for this project in accordance with World Bank environmental Standards, the construction of the </a:t>
            </a:r>
            <a:r>
              <a:rPr lang="en-US" sz="1050" dirty="0" err="1" smtClean="0">
                <a:latin typeface="Sylfaen" pitchFamily="18" charset="0"/>
              </a:rPr>
              <a:t>Argichi</a:t>
            </a:r>
            <a:r>
              <a:rPr lang="en-US" sz="1050" dirty="0" smtClean="0">
                <a:latin typeface="Sylfaen" pitchFamily="18" charset="0"/>
              </a:rPr>
              <a:t> SHPP will not affect the quality of the river water, as well as the well being of the local population.</a:t>
            </a:r>
          </a:p>
          <a:p>
            <a:endParaRPr lang="en-US" sz="1050" dirty="0" smtClean="0">
              <a:latin typeface="Sylfaen" pitchFamily="18" charset="0"/>
            </a:endParaRPr>
          </a:p>
          <a:p>
            <a:endParaRPr lang="en-US" sz="1050" dirty="0">
              <a:latin typeface="Sylfaen" pitchFamily="18" charset="0"/>
            </a:endParaRPr>
          </a:p>
        </p:txBody>
      </p:sp>
      <p:sp>
        <p:nvSpPr>
          <p:cNvPr id="4" name="Rectangle 3"/>
          <p:cNvSpPr/>
          <p:nvPr/>
        </p:nvSpPr>
        <p:spPr>
          <a:xfrm>
            <a:off x="0" y="1447800"/>
            <a:ext cx="4038600" cy="276999"/>
          </a:xfrm>
          <a:prstGeom prst="rect">
            <a:avLst/>
          </a:prstGeom>
        </p:spPr>
        <p:txBody>
          <a:bodyPr wrap="square">
            <a:spAutoFit/>
          </a:bodyPr>
          <a:lstStyle/>
          <a:p>
            <a:pPr>
              <a:buNone/>
            </a:pPr>
            <a:r>
              <a:rPr lang="en-US" sz="1200" b="1" dirty="0" smtClean="0">
                <a:solidFill>
                  <a:srgbClr val="C00000"/>
                </a:solidFill>
                <a:latin typeface="Arial Narrow" pitchFamily="34" charset="0"/>
              </a:rPr>
              <a:t>PROJECT CONTRIBUTION TO SUSTAINABLE DEVELOPMENT  </a:t>
            </a:r>
            <a:endParaRPr lang="en-US" sz="1200" dirty="0" smtClean="0">
              <a:solidFill>
                <a:srgbClr val="C00000"/>
              </a:solidFill>
              <a:latin typeface="Arial Narrow" pitchFamily="34" charset="0"/>
            </a:endParaRPr>
          </a:p>
        </p:txBody>
      </p:sp>
      <p:pic>
        <p:nvPicPr>
          <p:cNvPr id="5" name="Picture 2" descr="Hydro_CJSC222[1]"/>
          <p:cNvPicPr>
            <a:picLocks noChangeAspect="1" noChangeArrowheads="1"/>
          </p:cNvPicPr>
          <p:nvPr/>
        </p:nvPicPr>
        <p:blipFill>
          <a:blip r:embed="rId2"/>
          <a:srcRect/>
          <a:stretch>
            <a:fillRect/>
          </a:stretch>
        </p:blipFill>
        <p:spPr bwMode="auto">
          <a:xfrm>
            <a:off x="1981200" y="304800"/>
            <a:ext cx="5602288" cy="99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17.png"/>
          <p:cNvPicPr>
            <a:picLocks noChangeAspect="1"/>
          </p:cNvPicPr>
          <p:nvPr/>
        </p:nvPicPr>
        <p:blipFill>
          <a:blip r:embed="rId3"/>
          <a:stretch>
            <a:fillRect/>
          </a:stretch>
        </p:blipFill>
        <p:spPr>
          <a:xfrm>
            <a:off x="4953000" y="4043995"/>
            <a:ext cx="3962400" cy="2814005"/>
          </a:xfrm>
          <a:prstGeom prst="rect">
            <a:avLst/>
          </a:prstGeom>
        </p:spPr>
      </p:pic>
      <p:pic>
        <p:nvPicPr>
          <p:cNvPr id="9" name="Picture 8" descr="16.png"/>
          <p:cNvPicPr>
            <a:picLocks noChangeAspect="1"/>
          </p:cNvPicPr>
          <p:nvPr/>
        </p:nvPicPr>
        <p:blipFill>
          <a:blip r:embed="rId4"/>
          <a:stretch>
            <a:fillRect/>
          </a:stretch>
        </p:blipFill>
        <p:spPr>
          <a:xfrm>
            <a:off x="0" y="1981200"/>
            <a:ext cx="3975980" cy="2590800"/>
          </a:xfrm>
          <a:prstGeom prst="rect">
            <a:avLst/>
          </a:prstGeom>
        </p:spPr>
      </p:pic>
      <p:sp>
        <p:nvSpPr>
          <p:cNvPr id="10" name="Rectangle 9"/>
          <p:cNvSpPr/>
          <p:nvPr/>
        </p:nvSpPr>
        <p:spPr>
          <a:xfrm>
            <a:off x="0" y="4419601"/>
            <a:ext cx="4800600" cy="2123658"/>
          </a:xfrm>
          <a:prstGeom prst="rect">
            <a:avLst/>
          </a:prstGeom>
        </p:spPr>
        <p:txBody>
          <a:bodyPr wrap="square">
            <a:spAutoFit/>
          </a:bodyPr>
          <a:lstStyle/>
          <a:p>
            <a:pPr>
              <a:buNone/>
            </a:pPr>
            <a:endParaRPr lang="en-US" sz="1100" b="1" dirty="0" smtClean="0">
              <a:latin typeface="Sylfaen" pitchFamily="18" charset="0"/>
            </a:endParaRPr>
          </a:p>
          <a:p>
            <a:pPr>
              <a:buNone/>
            </a:pPr>
            <a:r>
              <a:rPr lang="en-US" sz="1100" b="1" dirty="0" smtClean="0">
                <a:latin typeface="Sylfaen" pitchFamily="18" charset="0"/>
              </a:rPr>
              <a:t>Policy effect : </a:t>
            </a:r>
            <a:r>
              <a:rPr lang="en-US" sz="1100" dirty="0" smtClean="0">
                <a:latin typeface="Sylfaen" pitchFamily="18" charset="0"/>
              </a:rPr>
              <a:t>The project activity complies with the Energy Strategy of Republic of Armenia which promotes the development of new renewable energy technologies and capacities. In addition, implementation of the project will also contribute to the sustainable development of Armenia through reducing the dependence on imported energy carriers, such as natural gas, thereby reducing the outflow of capital from Armenia to other countries.</a:t>
            </a:r>
          </a:p>
          <a:p>
            <a:pPr>
              <a:buNone/>
            </a:pPr>
            <a:endParaRPr lang="en-US" sz="1100" b="1" dirty="0" smtClean="0">
              <a:latin typeface="Sylfaen" pitchFamily="18" charset="0"/>
            </a:endParaRPr>
          </a:p>
          <a:p>
            <a:pPr>
              <a:buNone/>
            </a:pPr>
            <a:endParaRPr lang="en-US" sz="1100" b="1" dirty="0">
              <a:latin typeface="Sylfaen" pitchFamily="18" charset="0"/>
            </a:endParaRPr>
          </a:p>
          <a:p>
            <a:pPr>
              <a:buNone/>
            </a:pPr>
            <a:r>
              <a:rPr lang="en-US" sz="1100" b="1" dirty="0" smtClean="0">
                <a:latin typeface="Sylfaen" pitchFamily="18" charset="0"/>
              </a:rPr>
              <a:t>Economic : </a:t>
            </a:r>
            <a:r>
              <a:rPr lang="en-US" sz="1100" dirty="0" smtClean="0">
                <a:latin typeface="Sylfaen" pitchFamily="18" charset="0"/>
              </a:rPr>
              <a:t>During the operation of the </a:t>
            </a:r>
            <a:r>
              <a:rPr lang="en-US" sz="1100" dirty="0" err="1" smtClean="0">
                <a:latin typeface="Sylfaen" pitchFamily="18" charset="0"/>
              </a:rPr>
              <a:t>Argichi</a:t>
            </a:r>
            <a:r>
              <a:rPr lang="en-US" sz="1100" dirty="0" smtClean="0">
                <a:latin typeface="Sylfaen" pitchFamily="18" charset="0"/>
              </a:rPr>
              <a:t> SHPP the expected tax revenue (including local – property taxes, and state – VAT and income taxes) will account to around USD 400,000 per annum.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1655</Words>
  <Application>Microsoft Office PowerPoint</Application>
  <PresentationFormat>On-screen Show (4:3)</PresentationFormat>
  <Paragraphs>153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Slide 1</vt:lpstr>
      <vt:lpstr>Energetic corporation structure</vt:lpstr>
      <vt:lpstr>Executive Summary</vt:lpstr>
      <vt:lpstr>Slide 4</vt:lpstr>
      <vt:lpstr>Slide 5</vt:lpstr>
      <vt:lpstr>Slide 6</vt:lpstr>
      <vt:lpstr>Slide 7</vt:lpstr>
      <vt:lpstr>Slide 8</vt:lpstr>
      <vt:lpstr>Slide 9</vt:lpstr>
      <vt:lpstr>Slide 10</vt:lpstr>
      <vt:lpstr>Disposition and power ability</vt:lpstr>
      <vt:lpstr>Slide 12</vt:lpstr>
      <vt:lpstr>Slide 13</vt:lpstr>
      <vt:lpstr>   </vt:lpstr>
      <vt:lpstr>Slide 15</vt:lpstr>
      <vt:lpstr>Slide 16</vt:lpstr>
      <vt:lpstr>Slide 17</vt:lpstr>
      <vt:lpstr>Slide 18</vt:lpstr>
      <vt:lpstr>Thank you for attention      We hope for the prospective and productive cooperation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Hydrocorporation</dc:title>
  <dc:creator>Ruzan</dc:creator>
  <cp:lastModifiedBy>Ruzan</cp:lastModifiedBy>
  <cp:revision>35</cp:revision>
  <dcterms:created xsi:type="dcterms:W3CDTF">2012-12-09T06:03:32Z</dcterms:created>
  <dcterms:modified xsi:type="dcterms:W3CDTF">2012-12-10T09:42:57Z</dcterms:modified>
</cp:coreProperties>
</file>